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0287000" cy="128587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47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5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034233-C64B-49DE-83BE-00B06939D0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E2955B-88A9-4E9A-A4BC-F314A158839D}"/>
              </a:ext>
            </a:extLst>
          </p:cNvPr>
          <p:cNvSpPr>
            <a:spLocks noGrp="1"/>
          </p:cNvSpPr>
          <p:nvPr/>
        </p:nvSpPr>
        <p:spPr>
          <a:xfrm>
            <a:off x="666750" y="12573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025" b="1">
                <a:solidFill>
                  <a:srgbClr val="E3B54A"/>
                </a:solidFill>
              </a:defRPr>
            </a:pPr>
            <a:r>
              <a:rPr sz="2025" b="1">
                <a:solidFill>
                  <a:srgbClr val="E3B54A"/>
                </a:solidFill>
              </a:rPr>
              <a:t>OCTOBER 14–17,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A480FB-BEAD-4468-9B92-98BBF4A44B12}"/>
              </a:ext>
            </a:extLst>
          </p:cNvPr>
          <p:cNvSpPr>
            <a:spLocks noGrp="1"/>
          </p:cNvSpPr>
          <p:nvPr/>
        </p:nvSpPr>
        <p:spPr>
          <a:xfrm>
            <a:off x="666750" y="2286000"/>
            <a:ext cx="8572500" cy="2952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TWO ROOMS.</a:t>
            </a:r>
          </a:p>
          <a:p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FOUR DAYS.</a:t>
            </a:r>
          </a:p>
          <a:p>
            <a:pPr algn="l">
              <a:defRPr sz="5400" b="1">
                <a:solidFill>
                  <a:srgbClr val="FFFFFF"/>
                </a:solidFill>
              </a:defRPr>
            </a:pPr>
            <a:r>
              <a:rPr sz="5400" b="1">
                <a:solidFill>
                  <a:srgbClr val="FFFFFF"/>
                </a:solidFill>
              </a:rPr>
              <a:t>ONE FESTIVAL.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9E6D62-281E-4880-B18C-8B25BB40E5F0}"/>
              </a:ext>
            </a:extLst>
          </p:cNvPr>
          <p:cNvSpPr>
            <a:spLocks noGrp="1"/>
          </p:cNvSpPr>
          <p:nvPr/>
        </p:nvSpPr>
        <p:spPr>
          <a:xfrm>
            <a:off x="666750" y="5810250"/>
            <a:ext cx="2190750" cy="666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26F69-4BF0-4E62-B7EB-2DEAFB1F97BB}"/>
              </a:ext>
            </a:extLst>
          </p:cNvPr>
          <p:cNvSpPr>
            <a:spLocks noGrp="1"/>
          </p:cNvSpPr>
          <p:nvPr/>
        </p:nvSpPr>
        <p:spPr>
          <a:xfrm>
            <a:off x="666750" y="6477000"/>
            <a:ext cx="857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MAIN THEATRE + BALLROOM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669866-F676-4F41-ADF1-07DE113C8D6E}"/>
              </a:ext>
            </a:extLst>
          </p:cNvPr>
          <p:cNvSpPr>
            <a:spLocks noGrp="1"/>
          </p:cNvSpPr>
          <p:nvPr/>
        </p:nvSpPr>
        <p:spPr>
          <a:xfrm>
            <a:off x="666750" y="7524750"/>
            <a:ext cx="85725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0">
                <a:solidFill>
                  <a:srgbClr val="D9CCE7"/>
                </a:solidFill>
              </a:defRPr>
            </a:pPr>
            <a:r>
              <a:rPr sz="2100" b="0">
                <a:solidFill>
                  <a:srgbClr val="D9CCE7"/>
                </a:solidFill>
              </a:rPr>
              <a:t>Complete screenings, discussions, premieres and workshops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0BA446-2F00-4FEF-AA53-11958AEA4940}"/>
              </a:ext>
            </a:extLst>
          </p:cNvPr>
          <p:cNvSpPr>
            <a:spLocks noGrp="1"/>
          </p:cNvSpPr>
          <p:nvPr/>
        </p:nvSpPr>
        <p:spPr>
          <a:xfrm>
            <a:off x="666750" y="9620250"/>
            <a:ext cx="8572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COLUMBUS FILM, AUTHOR</a:t>
            </a:r>
          </a:p>
          <a:p>
            <a:pPr algn="l"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&amp; PHOTOGRAPHY FESTIVAL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EE5112-612D-4CB5-98DE-996CFEEA39F4}"/>
              </a:ext>
            </a:extLst>
          </p:cNvPr>
          <p:cNvSpPr>
            <a:spLocks noGrp="1"/>
          </p:cNvSpPr>
          <p:nvPr/>
        </p:nvSpPr>
        <p:spPr>
          <a:xfrm>
            <a:off x="666750" y="11287125"/>
            <a:ext cx="8572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E3B54A"/>
                </a:solidFill>
              </a:defRPr>
            </a:pPr>
            <a:r>
              <a:rPr sz="1800" b="1">
                <a:solidFill>
                  <a:srgbClr val="E3B54A"/>
                </a:solidFill>
              </a:rPr>
              <a:t>DAYTIME PROGRAMMING BEGINS AT 10:00 AM</a:t>
            </a:r>
          </a:p>
        </p:txBody>
      </p:sp>
    </p:spTree>
    <p:extLst>
      <p:ext uri="{BB962C8B-B14F-4D97-AF65-F5344CB8AC3E}">
        <p14:creationId xmlns:p14="http://schemas.microsoft.com/office/powerpoint/2010/main" val="1367267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4985ACD9-B1E3-4105-B0DB-0EDF2885FA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791788-59E7-4F73-B3FE-D7E49BA733C1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2702F-C9E3-4185-B4F4-38FABE97BDE4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ONE  /  WEDNESDAY · OCTOBER 14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7CCAC3-9F47-4C7B-84EB-42E3517BC308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MAIN THEATRE  ·  10:00 AM–5:00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A816D5-C33B-4CB9-9D8B-F405E5B43497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DAC8E5-503E-451C-888A-4EEB2A7F5E7D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00FBC-096F-41AE-AE8A-989A24A2602B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4C64B2-9C2E-4B31-BBED-DB1A738F5662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FB8D1F-12D4-4F4B-82C4-02071BDB7B19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68A225-2A03-4CD9-B2E5-083C1420D5EC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5BAB7C-6104-462F-BE8E-E0683B5621DA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Main Theatre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F21811-5F8B-4A3E-BA35-2CD262957570}"/>
              </a:ext>
            </a:extLst>
          </p:cNvPr>
          <p:cNvSpPr>
            <a:spLocks noGrp="1"/>
          </p:cNvSpPr>
          <p:nvPr/>
        </p:nvSpPr>
        <p:spPr>
          <a:xfrm>
            <a:off x="800100" y="3467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8359CE-0881-4E4E-85B0-B1C76A43D56A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76200" cy="95250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81F1F9-B96A-4512-A40B-4381460C345C}"/>
              </a:ext>
            </a:extLst>
          </p:cNvPr>
          <p:cNvSpPr>
            <a:spLocks noGrp="1"/>
          </p:cNvSpPr>
          <p:nvPr/>
        </p:nvSpPr>
        <p:spPr>
          <a:xfrm>
            <a:off x="800100" y="3543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10:10–10:20 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AAE8B0C-0D8B-4E21-9E60-0293556FD5EF}"/>
              </a:ext>
            </a:extLst>
          </p:cNvPr>
          <p:cNvSpPr>
            <a:spLocks noGrp="1"/>
          </p:cNvSpPr>
          <p:nvPr/>
        </p:nvSpPr>
        <p:spPr>
          <a:xfrm>
            <a:off x="2857500" y="3524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A Woman’s Business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0B64E3-D1D4-4B74-A2E4-AB73A0687CCB}"/>
              </a:ext>
            </a:extLst>
          </p:cNvPr>
          <p:cNvSpPr>
            <a:spLocks noGrp="1"/>
          </p:cNvSpPr>
          <p:nvPr/>
        </p:nvSpPr>
        <p:spPr>
          <a:xfrm>
            <a:off x="2857500" y="4000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415C42-1659-4CA4-A236-B724A0BCFBBE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5F2EED-F1A8-47EE-87FD-8391549339B9}"/>
              </a:ext>
            </a:extLst>
          </p:cNvPr>
          <p:cNvSpPr>
            <a:spLocks noGrp="1"/>
          </p:cNvSpPr>
          <p:nvPr/>
        </p:nvSpPr>
        <p:spPr>
          <a:xfrm>
            <a:off x="552450" y="4610100"/>
            <a:ext cx="76200" cy="95250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8A04BE9-B3F4-4EE9-A47B-B571DF312CBB}"/>
              </a:ext>
            </a:extLst>
          </p:cNvPr>
          <p:cNvSpPr>
            <a:spLocks noGrp="1"/>
          </p:cNvSpPr>
          <p:nvPr/>
        </p:nvSpPr>
        <p:spPr>
          <a:xfrm>
            <a:off x="800100" y="46101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10:20–10:30 AM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E43A4B-5288-49E8-9285-5342593D72B6}"/>
              </a:ext>
            </a:extLst>
          </p:cNvPr>
          <p:cNvSpPr>
            <a:spLocks noGrp="1"/>
          </p:cNvSpPr>
          <p:nvPr/>
        </p:nvSpPr>
        <p:spPr>
          <a:xfrm>
            <a:off x="2857500" y="45910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Eye for Nature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041C7B6-234C-4F1C-A019-0D6AAFB8C762}"/>
              </a:ext>
            </a:extLst>
          </p:cNvPr>
          <p:cNvSpPr>
            <a:spLocks noGrp="1"/>
          </p:cNvSpPr>
          <p:nvPr/>
        </p:nvSpPr>
        <p:spPr>
          <a:xfrm>
            <a:off x="2857500" y="50673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ED36EA-AE7D-4A5F-B75F-3BDBBCC41317}"/>
              </a:ext>
            </a:extLst>
          </p:cNvPr>
          <p:cNvSpPr>
            <a:spLocks noGrp="1"/>
          </p:cNvSpPr>
          <p:nvPr/>
        </p:nvSpPr>
        <p:spPr>
          <a:xfrm>
            <a:off x="800100" y="56007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EF9FBD-AF31-4251-877F-94CEEEFB17C1}"/>
              </a:ext>
            </a:extLst>
          </p:cNvPr>
          <p:cNvSpPr>
            <a:spLocks noGrp="1"/>
          </p:cNvSpPr>
          <p:nvPr/>
        </p:nvSpPr>
        <p:spPr>
          <a:xfrm>
            <a:off x="552450" y="5676900"/>
            <a:ext cx="76200" cy="95250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CCA3DB-AD87-48D4-8098-FC3CCA5B5868}"/>
              </a:ext>
            </a:extLst>
          </p:cNvPr>
          <p:cNvSpPr>
            <a:spLocks noGrp="1"/>
          </p:cNvSpPr>
          <p:nvPr/>
        </p:nvSpPr>
        <p:spPr>
          <a:xfrm>
            <a:off x="800100" y="56769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10:30–10:34 AM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09D7EF-C7E5-4053-97EC-7B75C64514F1}"/>
              </a:ext>
            </a:extLst>
          </p:cNvPr>
          <p:cNvSpPr>
            <a:spLocks noGrp="1"/>
          </p:cNvSpPr>
          <p:nvPr/>
        </p:nvSpPr>
        <p:spPr>
          <a:xfrm>
            <a:off x="2857500" y="56578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Esther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13F503-CE95-4C8C-ACFF-1789C2FD5FA0}"/>
              </a:ext>
            </a:extLst>
          </p:cNvPr>
          <p:cNvSpPr>
            <a:spLocks noGrp="1"/>
          </p:cNvSpPr>
          <p:nvPr/>
        </p:nvSpPr>
        <p:spPr>
          <a:xfrm>
            <a:off x="2857500" y="61341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Marrio Big Yo Marshall, Yarima Karama · 00:04:00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54E65B-F817-4858-8786-8DEA87D9B775}"/>
              </a:ext>
            </a:extLst>
          </p:cNvPr>
          <p:cNvSpPr>
            <a:spLocks noGrp="1"/>
          </p:cNvSpPr>
          <p:nvPr/>
        </p:nvSpPr>
        <p:spPr>
          <a:xfrm>
            <a:off x="800100" y="6667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7239363-AF43-4854-8186-EC7E3B84748F}"/>
              </a:ext>
            </a:extLst>
          </p:cNvPr>
          <p:cNvSpPr>
            <a:spLocks noGrp="1"/>
          </p:cNvSpPr>
          <p:nvPr/>
        </p:nvSpPr>
        <p:spPr>
          <a:xfrm>
            <a:off x="552450" y="6743700"/>
            <a:ext cx="76200" cy="952500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AA90A92-9DBF-4658-BB90-AC13DC6330EB}"/>
              </a:ext>
            </a:extLst>
          </p:cNvPr>
          <p:cNvSpPr>
            <a:spLocks noGrp="1"/>
          </p:cNvSpPr>
          <p:nvPr/>
        </p:nvSpPr>
        <p:spPr>
          <a:xfrm>
            <a:off x="800100" y="67437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C901ED-6BB7-4922-952B-576FDE91A805}"/>
              </a:ext>
            </a:extLst>
          </p:cNvPr>
          <p:cNvSpPr>
            <a:spLocks noGrp="1"/>
          </p:cNvSpPr>
          <p:nvPr/>
        </p:nvSpPr>
        <p:spPr>
          <a:xfrm>
            <a:off x="2857500" y="67246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708C8B-DA20-42B6-AFB5-131BFDB257AC}"/>
              </a:ext>
            </a:extLst>
          </p:cNvPr>
          <p:cNvSpPr>
            <a:spLocks noGrp="1"/>
          </p:cNvSpPr>
          <p:nvPr/>
        </p:nvSpPr>
        <p:spPr>
          <a:xfrm>
            <a:off x="2857500" y="72009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264A50-EDCE-4E16-BCA3-F333BC876E34}"/>
              </a:ext>
            </a:extLst>
          </p:cNvPr>
          <p:cNvSpPr>
            <a:spLocks noGrp="1"/>
          </p:cNvSpPr>
          <p:nvPr/>
        </p:nvSpPr>
        <p:spPr>
          <a:xfrm>
            <a:off x="800100" y="77343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617221-CB30-4940-91AF-8330D504F5E9}"/>
              </a:ext>
            </a:extLst>
          </p:cNvPr>
          <p:cNvSpPr>
            <a:spLocks noGrp="1"/>
          </p:cNvSpPr>
          <p:nvPr/>
        </p:nvSpPr>
        <p:spPr>
          <a:xfrm>
            <a:off x="552450" y="78105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DD4E567-21C2-455E-BEAE-0F4B7AECAFF2}"/>
              </a:ext>
            </a:extLst>
          </p:cNvPr>
          <p:cNvSpPr>
            <a:spLocks noGrp="1"/>
          </p:cNvSpPr>
          <p:nvPr/>
        </p:nvSpPr>
        <p:spPr>
          <a:xfrm>
            <a:off x="800100" y="7810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1:00–2:00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E4B79AC-633F-41C7-B343-E88B89824FDC}"/>
              </a:ext>
            </a:extLst>
          </p:cNvPr>
          <p:cNvSpPr>
            <a:spLocks noGrp="1"/>
          </p:cNvSpPr>
          <p:nvPr/>
        </p:nvSpPr>
        <p:spPr>
          <a:xfrm>
            <a:off x="2857500" y="7791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1224"/>
                </a:solidFill>
              </a:defRPr>
            </a:pPr>
            <a:r>
              <a:rPr sz="1575" b="1">
                <a:solidFill>
                  <a:srgbClr val="171224"/>
                </a:solidFill>
              </a:rPr>
              <a:t>Fashion in Frame: Positioning Fashion for Film, Media, Entertainment &amp; Visual Storytelling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092656B-D3D8-4DE8-BD33-E4D15D7030AD}"/>
              </a:ext>
            </a:extLst>
          </p:cNvPr>
          <p:cNvSpPr>
            <a:spLocks noGrp="1"/>
          </p:cNvSpPr>
          <p:nvPr/>
        </p:nvSpPr>
        <p:spPr>
          <a:xfrm>
            <a:off x="2857500" y="8267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 with Zuri Greer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B72CE20-6756-4121-81F2-B2ACC124B867}"/>
              </a:ext>
            </a:extLst>
          </p:cNvPr>
          <p:cNvSpPr>
            <a:spLocks noGrp="1"/>
          </p:cNvSpPr>
          <p:nvPr/>
        </p:nvSpPr>
        <p:spPr>
          <a:xfrm>
            <a:off x="800100" y="8801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07FA863-DDDC-452D-80AE-A56C08A23F76}"/>
              </a:ext>
            </a:extLst>
          </p:cNvPr>
          <p:cNvSpPr>
            <a:spLocks noGrp="1"/>
          </p:cNvSpPr>
          <p:nvPr/>
        </p:nvSpPr>
        <p:spPr>
          <a:xfrm>
            <a:off x="552450" y="8877300"/>
            <a:ext cx="76200" cy="95250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5132D2-32AF-4E5E-8111-75C525A62B03}"/>
              </a:ext>
            </a:extLst>
          </p:cNvPr>
          <p:cNvSpPr>
            <a:spLocks noGrp="1"/>
          </p:cNvSpPr>
          <p:nvPr/>
        </p:nvSpPr>
        <p:spPr>
          <a:xfrm>
            <a:off x="800100" y="8877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2:00–2:40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A5AF91D-0B6D-4A4C-AE88-B7DBD0CFD013}"/>
              </a:ext>
            </a:extLst>
          </p:cNvPr>
          <p:cNvSpPr>
            <a:spLocks noGrp="1"/>
          </p:cNvSpPr>
          <p:nvPr/>
        </p:nvSpPr>
        <p:spPr>
          <a:xfrm>
            <a:off x="2857500" y="8858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Stomping Freedom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1A07A15-6913-4BE1-A02A-BEF9920EE50E}"/>
              </a:ext>
            </a:extLst>
          </p:cNvPr>
          <p:cNvSpPr>
            <a:spLocks noGrp="1"/>
          </p:cNvSpPr>
          <p:nvPr/>
        </p:nvSpPr>
        <p:spPr>
          <a:xfrm>
            <a:off x="2857500" y="9334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Kane Stratton · 00:39:09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3519C5E-E951-44F7-A82A-4A896BD6E1D9}"/>
              </a:ext>
            </a:extLst>
          </p:cNvPr>
          <p:cNvSpPr>
            <a:spLocks noGrp="1"/>
          </p:cNvSpPr>
          <p:nvPr/>
        </p:nvSpPr>
        <p:spPr>
          <a:xfrm>
            <a:off x="800100" y="98679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1875362-9880-4796-B44A-8A1C236C09C8}"/>
              </a:ext>
            </a:extLst>
          </p:cNvPr>
          <p:cNvSpPr>
            <a:spLocks noGrp="1"/>
          </p:cNvSpPr>
          <p:nvPr/>
        </p:nvSpPr>
        <p:spPr>
          <a:xfrm>
            <a:off x="552450" y="9944100"/>
            <a:ext cx="76200" cy="95250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409A63A-47AD-48CE-BCC4-C991A2832A3B}"/>
              </a:ext>
            </a:extLst>
          </p:cNvPr>
          <p:cNvSpPr>
            <a:spLocks noGrp="1"/>
          </p:cNvSpPr>
          <p:nvPr/>
        </p:nvSpPr>
        <p:spPr>
          <a:xfrm>
            <a:off x="800100" y="99441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3:00–4:00 PM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DE82435-4CAC-4492-81F3-A40F715F2DF3}"/>
              </a:ext>
            </a:extLst>
          </p:cNvPr>
          <p:cNvSpPr>
            <a:spLocks noGrp="1"/>
          </p:cNvSpPr>
          <p:nvPr/>
        </p:nvSpPr>
        <p:spPr>
          <a:xfrm>
            <a:off x="2857500" y="99250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Don’t Be Quiet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DE07504-ACE7-4F4E-8A05-615CC9478D92}"/>
              </a:ext>
            </a:extLst>
          </p:cNvPr>
          <p:cNvSpPr>
            <a:spLocks noGrp="1"/>
          </p:cNvSpPr>
          <p:nvPr/>
        </p:nvSpPr>
        <p:spPr>
          <a:xfrm>
            <a:off x="2857500" y="104013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Danielle D. Smith · Featured screening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A70257-E95A-4D85-A4FC-F88731ED096F}"/>
              </a:ext>
            </a:extLst>
          </p:cNvPr>
          <p:cNvSpPr>
            <a:spLocks noGrp="1"/>
          </p:cNvSpPr>
          <p:nvPr/>
        </p:nvSpPr>
        <p:spPr>
          <a:xfrm>
            <a:off x="800100" y="109347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4CBA91-2AA8-4220-BAE1-7BB13D9376C1}"/>
              </a:ext>
            </a:extLst>
          </p:cNvPr>
          <p:cNvSpPr>
            <a:spLocks noGrp="1"/>
          </p:cNvSpPr>
          <p:nvPr/>
        </p:nvSpPr>
        <p:spPr>
          <a:xfrm>
            <a:off x="552450" y="110109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E5B739-95AF-462D-9F7E-E31F2A317C65}"/>
              </a:ext>
            </a:extLst>
          </p:cNvPr>
          <p:cNvSpPr>
            <a:spLocks noGrp="1"/>
          </p:cNvSpPr>
          <p:nvPr/>
        </p:nvSpPr>
        <p:spPr>
          <a:xfrm>
            <a:off x="800100" y="110109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4:00–5:00 PM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1DEC2C1-73B1-49EB-A9B1-88CF5141FCCB}"/>
              </a:ext>
            </a:extLst>
          </p:cNvPr>
          <p:cNvSpPr>
            <a:spLocks noGrp="1"/>
          </p:cNvSpPr>
          <p:nvPr/>
        </p:nvSpPr>
        <p:spPr>
          <a:xfrm>
            <a:off x="2857500" y="109918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1224"/>
                </a:solidFill>
              </a:defRPr>
            </a:pPr>
            <a:r>
              <a:rPr sz="1575" b="1">
                <a:solidFill>
                  <a:srgbClr val="171224"/>
                </a:solidFill>
              </a:rPr>
              <a:t>From Vision to Production: Bringing Creative Ideas to Life Through Fashion &amp; Culture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9D89344-D8CE-407F-9A2A-A194B1941F26}"/>
              </a:ext>
            </a:extLst>
          </p:cNvPr>
          <p:cNvSpPr>
            <a:spLocks noGrp="1"/>
          </p:cNvSpPr>
          <p:nvPr/>
        </p:nvSpPr>
        <p:spPr>
          <a:xfrm>
            <a:off x="2857500" y="114681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 with Demeatria Boccella · Closing thanks at conclusion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C30877C-E707-430E-AD98-5C714495B185}"/>
              </a:ext>
            </a:extLst>
          </p:cNvPr>
          <p:cNvSpPr>
            <a:spLocks noGrp="1"/>
          </p:cNvSpPr>
          <p:nvPr/>
        </p:nvSpPr>
        <p:spPr>
          <a:xfrm>
            <a:off x="800100" y="12001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5254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22F48E85-167D-4B05-BEE0-DB7A74B527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CE214BC-E13A-46FC-9010-5842D2C4F8B5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2A987CF-A471-49B5-88FE-A6931DC25274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ONE  /  WEDNESDAY · OCTOBER 14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5A3900-B4D8-48D5-B0A6-3780264EA63C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B5D75"/>
                </a:solidFill>
              </a:defRPr>
            </a:pPr>
            <a:r>
              <a:rPr sz="1500" b="1">
                <a:solidFill>
                  <a:srgbClr val="2B5D75"/>
                </a:solidFill>
              </a:rPr>
              <a:t>BALLROOM  ·  10:00 AM–5:00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084AEF-444F-4F76-B617-72DEE941F66F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0B279D-1E13-4E9C-A5A0-46017CDA571F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BF7BDD-3553-445B-9FBD-8697250B6B14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78BC9F-334F-48BA-AA5E-8B468E247B5B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84772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353152-0999-4402-AB91-AE9167A239DD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1D0E725-87CD-4951-8A4D-859CD70EA90F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32A993-8C43-47E7-A122-85CC230810F5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Ballroom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A0374B-B557-40AC-A0C1-1A283F03D2C2}"/>
              </a:ext>
            </a:extLst>
          </p:cNvPr>
          <p:cNvSpPr>
            <a:spLocks noGrp="1"/>
          </p:cNvSpPr>
          <p:nvPr/>
        </p:nvSpPr>
        <p:spPr>
          <a:xfrm>
            <a:off x="800100" y="33623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FFB4DA-D78E-4312-BA30-E92ADC20C9C9}"/>
              </a:ext>
            </a:extLst>
          </p:cNvPr>
          <p:cNvSpPr>
            <a:spLocks noGrp="1"/>
          </p:cNvSpPr>
          <p:nvPr/>
        </p:nvSpPr>
        <p:spPr>
          <a:xfrm>
            <a:off x="552450" y="3438525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39E878-86BE-468E-B251-662F777028FD}"/>
              </a:ext>
            </a:extLst>
          </p:cNvPr>
          <p:cNvSpPr>
            <a:spLocks noGrp="1"/>
          </p:cNvSpPr>
          <p:nvPr/>
        </p:nvSpPr>
        <p:spPr>
          <a:xfrm>
            <a:off x="800100" y="34385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 AM–12:06 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9FC7F6F-00CF-422C-BE4C-B638E5CDF42A}"/>
              </a:ext>
            </a:extLst>
          </p:cNvPr>
          <p:cNvSpPr>
            <a:spLocks noGrp="1"/>
          </p:cNvSpPr>
          <p:nvPr/>
        </p:nvSpPr>
        <p:spPr>
          <a:xfrm>
            <a:off x="2857500" y="34194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My Grandfather: The Zookeeper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51D7A4-B75C-4BEF-A2E6-B97E4E68E64B}"/>
              </a:ext>
            </a:extLst>
          </p:cNvPr>
          <p:cNvSpPr>
            <a:spLocks noGrp="1"/>
          </p:cNvSpPr>
          <p:nvPr/>
        </p:nvSpPr>
        <p:spPr>
          <a:xfrm>
            <a:off x="2857500" y="38957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Josiah Olmstead · 01:55:55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82E20F1-845D-48D8-AE5C-5915A5C22260}"/>
              </a:ext>
            </a:extLst>
          </p:cNvPr>
          <p:cNvSpPr>
            <a:spLocks noGrp="1"/>
          </p:cNvSpPr>
          <p:nvPr/>
        </p:nvSpPr>
        <p:spPr>
          <a:xfrm>
            <a:off x="800100" y="43243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56148E-CEFC-4A0A-A707-FFB1B66CB961}"/>
              </a:ext>
            </a:extLst>
          </p:cNvPr>
          <p:cNvSpPr>
            <a:spLocks noGrp="1"/>
          </p:cNvSpPr>
          <p:nvPr/>
        </p:nvSpPr>
        <p:spPr>
          <a:xfrm>
            <a:off x="552450" y="4400550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1FB06ED-8C01-4008-829F-B4E544D96298}"/>
              </a:ext>
            </a:extLst>
          </p:cNvPr>
          <p:cNvSpPr>
            <a:spLocks noGrp="1"/>
          </p:cNvSpPr>
          <p:nvPr/>
        </p:nvSpPr>
        <p:spPr>
          <a:xfrm>
            <a:off x="800100" y="44005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12:06–12:09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E1DA8EB-81F4-4770-9137-47FC8ABC40F2}"/>
              </a:ext>
            </a:extLst>
          </p:cNvPr>
          <p:cNvSpPr>
            <a:spLocks noGrp="1"/>
          </p:cNvSpPr>
          <p:nvPr/>
        </p:nvSpPr>
        <p:spPr>
          <a:xfrm>
            <a:off x="2857500" y="43815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Withering Roses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DC9BA8-14F9-4B18-9EFA-3E5C36D4424D}"/>
              </a:ext>
            </a:extLst>
          </p:cNvPr>
          <p:cNvSpPr>
            <a:spLocks noGrp="1"/>
          </p:cNvSpPr>
          <p:nvPr/>
        </p:nvSpPr>
        <p:spPr>
          <a:xfrm>
            <a:off x="2857500" y="48577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Adi Ouedraogo · 00:02:38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927B045-A1BB-4699-AF7F-1DA88D13DBCF}"/>
              </a:ext>
            </a:extLst>
          </p:cNvPr>
          <p:cNvSpPr>
            <a:spLocks noGrp="1"/>
          </p:cNvSpPr>
          <p:nvPr/>
        </p:nvSpPr>
        <p:spPr>
          <a:xfrm>
            <a:off x="800100" y="528637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361AD4-A585-4FCE-A1A5-8217BD919DC3}"/>
              </a:ext>
            </a:extLst>
          </p:cNvPr>
          <p:cNvSpPr>
            <a:spLocks noGrp="1"/>
          </p:cNvSpPr>
          <p:nvPr/>
        </p:nvSpPr>
        <p:spPr>
          <a:xfrm>
            <a:off x="552450" y="5362575"/>
            <a:ext cx="76200" cy="847725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6A423E-7377-4CE1-8A00-B1A98AB35A65}"/>
              </a:ext>
            </a:extLst>
          </p:cNvPr>
          <p:cNvSpPr>
            <a:spLocks noGrp="1"/>
          </p:cNvSpPr>
          <p:nvPr/>
        </p:nvSpPr>
        <p:spPr>
          <a:xfrm>
            <a:off x="800100" y="53625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B017AF-B2E6-4484-B1C9-3C4F48266824}"/>
              </a:ext>
            </a:extLst>
          </p:cNvPr>
          <p:cNvSpPr>
            <a:spLocks noGrp="1"/>
          </p:cNvSpPr>
          <p:nvPr/>
        </p:nvSpPr>
        <p:spPr>
          <a:xfrm>
            <a:off x="2857500" y="534352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C159E-9EAF-440B-BDA6-E56EF813CC53}"/>
              </a:ext>
            </a:extLst>
          </p:cNvPr>
          <p:cNvSpPr>
            <a:spLocks noGrp="1"/>
          </p:cNvSpPr>
          <p:nvPr/>
        </p:nvSpPr>
        <p:spPr>
          <a:xfrm>
            <a:off x="2857500" y="581977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7AEC16-E43C-48A0-BBA2-E3862052CD09}"/>
              </a:ext>
            </a:extLst>
          </p:cNvPr>
          <p:cNvSpPr>
            <a:spLocks noGrp="1"/>
          </p:cNvSpPr>
          <p:nvPr/>
        </p:nvSpPr>
        <p:spPr>
          <a:xfrm>
            <a:off x="800100" y="62484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B660C6-898A-4664-8449-787168AFCB6A}"/>
              </a:ext>
            </a:extLst>
          </p:cNvPr>
          <p:cNvSpPr>
            <a:spLocks noGrp="1"/>
          </p:cNvSpPr>
          <p:nvPr/>
        </p:nvSpPr>
        <p:spPr>
          <a:xfrm>
            <a:off x="552450" y="6324600"/>
            <a:ext cx="76200" cy="84772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D75FD9-A324-40AA-A10B-E7816CB24D91}"/>
              </a:ext>
            </a:extLst>
          </p:cNvPr>
          <p:cNvSpPr>
            <a:spLocks noGrp="1"/>
          </p:cNvSpPr>
          <p:nvPr/>
        </p:nvSpPr>
        <p:spPr>
          <a:xfrm>
            <a:off x="800100" y="63246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1:00–2:00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EF6F30-71D7-479B-919E-D7CE14FCDE45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C9A942-3FA2-48A8-A234-8652A649A4CE}"/>
              </a:ext>
            </a:extLst>
          </p:cNvPr>
          <p:cNvSpPr>
            <a:spLocks noGrp="1"/>
          </p:cNvSpPr>
          <p:nvPr/>
        </p:nvSpPr>
        <p:spPr>
          <a:xfrm>
            <a:off x="2857500" y="67818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0A9CA8C-2D9F-48D0-B4D9-A75561130B06}"/>
              </a:ext>
            </a:extLst>
          </p:cNvPr>
          <p:cNvSpPr>
            <a:spLocks noGrp="1"/>
          </p:cNvSpPr>
          <p:nvPr/>
        </p:nvSpPr>
        <p:spPr>
          <a:xfrm>
            <a:off x="800100" y="72104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C8DD2-5CFF-40FB-8E91-1C0F41769909}"/>
              </a:ext>
            </a:extLst>
          </p:cNvPr>
          <p:cNvSpPr>
            <a:spLocks noGrp="1"/>
          </p:cNvSpPr>
          <p:nvPr/>
        </p:nvSpPr>
        <p:spPr>
          <a:xfrm>
            <a:off x="552450" y="7286625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5DA1D44-6BF3-4E18-AD9B-C403C45B159E}"/>
              </a:ext>
            </a:extLst>
          </p:cNvPr>
          <p:cNvSpPr>
            <a:spLocks noGrp="1"/>
          </p:cNvSpPr>
          <p:nvPr/>
        </p:nvSpPr>
        <p:spPr>
          <a:xfrm>
            <a:off x="800100" y="72866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2:00–2:27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02CDFB4-89A1-4A3C-8A40-0C473DABFB87}"/>
              </a:ext>
            </a:extLst>
          </p:cNvPr>
          <p:cNvSpPr>
            <a:spLocks noGrp="1"/>
          </p:cNvSpPr>
          <p:nvPr/>
        </p:nvSpPr>
        <p:spPr>
          <a:xfrm>
            <a:off x="2857500" y="72675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In The Bluff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8BA1680-CFBC-4D1D-A616-2A5B5C2CDBE9}"/>
              </a:ext>
            </a:extLst>
          </p:cNvPr>
          <p:cNvSpPr>
            <a:spLocks noGrp="1"/>
          </p:cNvSpPr>
          <p:nvPr/>
        </p:nvSpPr>
        <p:spPr>
          <a:xfrm>
            <a:off x="2857500" y="77438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Guy Latron Banks · 00:27:00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386265C-65E7-4409-8C73-3F4296C007A9}"/>
              </a:ext>
            </a:extLst>
          </p:cNvPr>
          <p:cNvSpPr>
            <a:spLocks noGrp="1"/>
          </p:cNvSpPr>
          <p:nvPr/>
        </p:nvSpPr>
        <p:spPr>
          <a:xfrm>
            <a:off x="800100" y="81724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0BB95B4-0747-4699-A078-B621CC47C5E8}"/>
              </a:ext>
            </a:extLst>
          </p:cNvPr>
          <p:cNvSpPr>
            <a:spLocks noGrp="1"/>
          </p:cNvSpPr>
          <p:nvPr/>
        </p:nvSpPr>
        <p:spPr>
          <a:xfrm>
            <a:off x="552450" y="8248650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804E771-6DBD-4B6E-8153-8F4BF1A5E991}"/>
              </a:ext>
            </a:extLst>
          </p:cNvPr>
          <p:cNvSpPr>
            <a:spLocks noGrp="1"/>
          </p:cNvSpPr>
          <p:nvPr/>
        </p:nvSpPr>
        <p:spPr>
          <a:xfrm>
            <a:off x="800100" y="82486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2:27–2:47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AE3178-6517-41F8-8580-6C3E2B715C89}"/>
              </a:ext>
            </a:extLst>
          </p:cNvPr>
          <p:cNvSpPr>
            <a:spLocks noGrp="1"/>
          </p:cNvSpPr>
          <p:nvPr/>
        </p:nvSpPr>
        <p:spPr>
          <a:xfrm>
            <a:off x="2857500" y="82296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Boys and girls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64F45BF-9515-427B-9C7D-5A3C1267D2BF}"/>
              </a:ext>
            </a:extLst>
          </p:cNvPr>
          <p:cNvSpPr>
            <a:spLocks noGrp="1"/>
          </p:cNvSpPr>
          <p:nvPr/>
        </p:nvSpPr>
        <p:spPr>
          <a:xfrm>
            <a:off x="2857500" y="87058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Grigoriy Pichul · 00:20:00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1544D48-E228-4882-B181-0D2BB03A6B14}"/>
              </a:ext>
            </a:extLst>
          </p:cNvPr>
          <p:cNvSpPr>
            <a:spLocks noGrp="1"/>
          </p:cNvSpPr>
          <p:nvPr/>
        </p:nvSpPr>
        <p:spPr>
          <a:xfrm>
            <a:off x="800100" y="913447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097658D-6E0E-461A-8B08-CCB29D7769C5}"/>
              </a:ext>
            </a:extLst>
          </p:cNvPr>
          <p:cNvSpPr>
            <a:spLocks noGrp="1"/>
          </p:cNvSpPr>
          <p:nvPr/>
        </p:nvSpPr>
        <p:spPr>
          <a:xfrm>
            <a:off x="552450" y="9210675"/>
            <a:ext cx="76200" cy="847725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D402858-52A4-4AA6-8E5F-A026796A9F26}"/>
              </a:ext>
            </a:extLst>
          </p:cNvPr>
          <p:cNvSpPr>
            <a:spLocks noGrp="1"/>
          </p:cNvSpPr>
          <p:nvPr/>
        </p:nvSpPr>
        <p:spPr>
          <a:xfrm>
            <a:off x="800100" y="92106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2:47–2:57 PM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931B00-99D4-4438-A9AA-DE767C6BA676}"/>
              </a:ext>
            </a:extLst>
          </p:cNvPr>
          <p:cNvSpPr>
            <a:spLocks noGrp="1"/>
          </p:cNvSpPr>
          <p:nvPr/>
        </p:nvSpPr>
        <p:spPr>
          <a:xfrm>
            <a:off x="2857500" y="919162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Blek Vistas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DEFF22B-9305-4358-B470-B2FDB88DFC3A}"/>
              </a:ext>
            </a:extLst>
          </p:cNvPr>
          <p:cNvSpPr>
            <a:spLocks noGrp="1"/>
          </p:cNvSpPr>
          <p:nvPr/>
        </p:nvSpPr>
        <p:spPr>
          <a:xfrm>
            <a:off x="2857500" y="966787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474E3E2-CA93-4317-A09B-8E9C1DDF471B}"/>
              </a:ext>
            </a:extLst>
          </p:cNvPr>
          <p:cNvSpPr>
            <a:spLocks noGrp="1"/>
          </p:cNvSpPr>
          <p:nvPr/>
        </p:nvSpPr>
        <p:spPr>
          <a:xfrm>
            <a:off x="800100" y="10096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17E8D44-AAC9-4E29-B7FD-BA005421E064}"/>
              </a:ext>
            </a:extLst>
          </p:cNvPr>
          <p:cNvSpPr>
            <a:spLocks noGrp="1"/>
          </p:cNvSpPr>
          <p:nvPr/>
        </p:nvSpPr>
        <p:spPr>
          <a:xfrm>
            <a:off x="552450" y="10172700"/>
            <a:ext cx="76200" cy="847725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501E24A-8380-4DB6-ABA6-AB2333602839}"/>
              </a:ext>
            </a:extLst>
          </p:cNvPr>
          <p:cNvSpPr>
            <a:spLocks noGrp="1"/>
          </p:cNvSpPr>
          <p:nvPr/>
        </p:nvSpPr>
        <p:spPr>
          <a:xfrm>
            <a:off x="800100" y="101727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2:57–3:07 PM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9121253-32F1-47A6-9A8E-4B683EA5B8F4}"/>
              </a:ext>
            </a:extLst>
          </p:cNvPr>
          <p:cNvSpPr>
            <a:spLocks noGrp="1"/>
          </p:cNvSpPr>
          <p:nvPr/>
        </p:nvSpPr>
        <p:spPr>
          <a:xfrm>
            <a:off x="2857500" y="101536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Poise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CA573CC-DE69-451F-A940-B6E26A09AE1A}"/>
              </a:ext>
            </a:extLst>
          </p:cNvPr>
          <p:cNvSpPr>
            <a:spLocks noGrp="1"/>
          </p:cNvSpPr>
          <p:nvPr/>
        </p:nvSpPr>
        <p:spPr>
          <a:xfrm>
            <a:off x="2857500" y="106299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CCAE0BC-6C50-49ED-B676-A8C61421AA99}"/>
              </a:ext>
            </a:extLst>
          </p:cNvPr>
          <p:cNvSpPr>
            <a:spLocks noGrp="1"/>
          </p:cNvSpPr>
          <p:nvPr/>
        </p:nvSpPr>
        <p:spPr>
          <a:xfrm>
            <a:off x="800100" y="110585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605A573-D040-4931-85C2-57271257FD20}"/>
              </a:ext>
            </a:extLst>
          </p:cNvPr>
          <p:cNvSpPr>
            <a:spLocks noGrp="1"/>
          </p:cNvSpPr>
          <p:nvPr/>
        </p:nvSpPr>
        <p:spPr>
          <a:xfrm>
            <a:off x="552450" y="11134725"/>
            <a:ext cx="76200" cy="84772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341BE73-E354-471F-A03A-2C46BA48FBFD}"/>
              </a:ext>
            </a:extLst>
          </p:cNvPr>
          <p:cNvSpPr>
            <a:spLocks noGrp="1"/>
          </p:cNvSpPr>
          <p:nvPr/>
        </p:nvSpPr>
        <p:spPr>
          <a:xfrm>
            <a:off x="800100" y="111347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4:50–5:00 PM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0446F62-28B0-44C4-8032-3C58FDE65E1F}"/>
              </a:ext>
            </a:extLst>
          </p:cNvPr>
          <p:cNvSpPr>
            <a:spLocks noGrp="1"/>
          </p:cNvSpPr>
          <p:nvPr/>
        </p:nvSpPr>
        <p:spPr>
          <a:xfrm>
            <a:off x="2857500" y="111156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B3E40BD-D50F-44A0-BD32-F93F18AE00D5}"/>
              </a:ext>
            </a:extLst>
          </p:cNvPr>
          <p:cNvSpPr>
            <a:spLocks noGrp="1"/>
          </p:cNvSpPr>
          <p:nvPr/>
        </p:nvSpPr>
        <p:spPr>
          <a:xfrm>
            <a:off x="2857500" y="115919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6173034-B1ED-47C1-A097-C7AFA2B542B8}"/>
              </a:ext>
            </a:extLst>
          </p:cNvPr>
          <p:cNvSpPr>
            <a:spLocks noGrp="1"/>
          </p:cNvSpPr>
          <p:nvPr/>
        </p:nvSpPr>
        <p:spPr>
          <a:xfrm>
            <a:off x="800100" y="120205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95398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8A277496-5AA8-434E-804F-C2E0CBED3F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95119B-25CB-4332-9972-706ADAF397E5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3E32FB-E70D-4379-9E62-973619606F42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TWO  /  THURSDAY · OCTOBER 15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BA108D-81FD-4851-92D9-E42BB087AEF2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MAIN THEATRE  ·  10:00 AM–5:00 PM  ·  PAGE 1 OF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3A6EE3-CD27-422A-89AA-4A525144672D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7726E9-B4AA-4DE1-A72A-BBEEF6244E2C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022A2E-E9A4-4AE9-8BB8-94089BAAF359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50004E-D7FF-498D-AB6C-AD3D74A83346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917D08-C07D-4961-8FAE-686E2C7DB174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B6F2B2-8F20-4AC4-9031-02BB35748F5E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029E6-1ED1-4FF1-BABC-967D3F1AD202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Main Theatre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C82C7E-0003-4251-9D1A-DFE41F934BC5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B45E9C-880F-4852-BF4F-CCBDACFAABC8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76BC150-71EF-471F-AB60-8D36F951900F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10:10–11:39 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F949A25-0AD7-4639-9676-62619FB8B2CF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Who the f*** is C. Barton?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09878A7-AEDD-455D-B308-DAF9DD97FEAE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Katharina Walter · 01:28:43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81C022-4FB1-43AB-994A-2E5AE5C1FC13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6B6A82-1281-4103-B0CB-EECE34A396E0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B7EAA0-341C-4E9E-9BFC-3EFE28566CE9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11:39–11:49 AM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92CD42-D7D1-4F17-9861-34D3EAA4518C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"The Journey Home"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4BDD75-8A92-4182-A700-8A917E03718A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CA74A70-68D1-4ECF-BAAA-FBB8A99E595F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A0A2C8-7612-4D7F-A53C-5B906E5E77AC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1057677-FF7B-43AA-B1CB-7B8A9CDD0F46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11:49–11:59 AM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69164CA-AEFD-4E7E-9AE4-72B4ACA1BBE6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Beat It!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4EFF5C4-9C92-4411-AD3C-84A2B3B821BC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BEAB73-50B7-4913-8A12-09FFFFA13DEA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F228C3A-CCCC-406A-88DD-4E853D84F98A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226FCA3-68A9-4F9B-9694-16690C602B46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11:59 AM–12:09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BBDC2B-0AF6-448E-86A1-BA3406E35E22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Louvre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4FFC7B4-ECCA-48BF-90DD-0AB12E0CBA6D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D047E0F-6736-44D7-8555-86344BB5C745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443A8B5-2BCF-4BCC-97D6-2998C6AABD44}"/>
              </a:ext>
            </a:extLst>
          </p:cNvPr>
          <p:cNvSpPr>
            <a:spLocks noGrp="1"/>
          </p:cNvSpPr>
          <p:nvPr/>
        </p:nvSpPr>
        <p:spPr>
          <a:xfrm>
            <a:off x="552450" y="8096250"/>
            <a:ext cx="76200" cy="1009650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DCF3663-7D98-464E-A807-7498FFBDD7D3}"/>
              </a:ext>
            </a:extLst>
          </p:cNvPr>
          <p:cNvSpPr>
            <a:spLocks noGrp="1"/>
          </p:cNvSpPr>
          <p:nvPr/>
        </p:nvSpPr>
        <p:spPr>
          <a:xfrm>
            <a:off x="800100" y="8096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E69A7F8-3C59-4A06-A5C7-CFDFAF8A73E5}"/>
              </a:ext>
            </a:extLst>
          </p:cNvPr>
          <p:cNvSpPr>
            <a:spLocks noGrp="1"/>
          </p:cNvSpPr>
          <p:nvPr/>
        </p:nvSpPr>
        <p:spPr>
          <a:xfrm>
            <a:off x="2857500" y="80772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B2C901-02D0-49F0-A87B-658886165DF3}"/>
              </a:ext>
            </a:extLst>
          </p:cNvPr>
          <p:cNvSpPr>
            <a:spLocks noGrp="1"/>
          </p:cNvSpPr>
          <p:nvPr/>
        </p:nvSpPr>
        <p:spPr>
          <a:xfrm>
            <a:off x="2857500" y="85534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780119-0643-4D47-BDFC-BBD95F2850EF}"/>
              </a:ext>
            </a:extLst>
          </p:cNvPr>
          <p:cNvSpPr>
            <a:spLocks noGrp="1"/>
          </p:cNvSpPr>
          <p:nvPr/>
        </p:nvSpPr>
        <p:spPr>
          <a:xfrm>
            <a:off x="800100" y="91440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59178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03A3EAC9-35DC-4D2C-ADDC-D87D8D5D906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E4214AB-F9EF-4F13-84FF-FB8E986EFD89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5F517C-6503-43FE-A808-FF89E129EEF4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TWO  /  THURSDAY · OCTOBER 15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DCD926-AA32-41F8-9025-B86BD68CEC3C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MAIN THEATRE  ·  10:00 AM–5:00 PM  ·  PAGE 2 OF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FEC1DD-622F-44B8-8773-B5206CAA9DC6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70CB81-431F-470F-8F11-11727237E9A9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9EB4F2-874C-491B-84EF-C89E76CE0D63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7B8AD2-BE4F-48A5-90E3-237D99EDC16A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ACCFB1-0D7D-41F4-83D7-53AB664F1A8F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1:00–1:04 PM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7CB0CE-C8B9-45EC-818E-74DD0F7B23E0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Manifest Destiny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10722CB-9C46-4804-BA87-E422B996CB61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Eero Bamberger · 00:03:32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E13F15-D08F-40C1-9277-5FAD5CFAEA28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2C3816-EF42-4F7C-90D9-06FE9A1D146D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263BBE-4388-429E-A684-D230B9701978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1:30–2:30 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B1621B-168B-4E2F-84ED-5AAC8DCD9AE7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Publish Like A Pro &amp; Purpose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C7B79A-DCCD-4ABA-944C-23B0F52D310A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 with Joylynn M. Ross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9949C72-DF86-406E-A0FF-3E81F56FB8A2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20EA3A-6BE4-4292-8100-DFA8AEBF6685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09CAA9-55F1-4C26-A22E-16B59FBD625C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2:30–2:40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9BE0811-73D5-46C6-8EB0-01940ACB4D84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All The Queen's Men Before Eden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9F95BC-7989-4155-B596-DCAB0A28B130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Featured 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816181-56A9-4689-B3B7-9E4A0B9315E6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7027CA-E492-459F-9D8A-5AE045B4D956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DB9ED1-C3F5-4ACF-A5DC-A5D9A751A983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2:40–3:31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353680B-6371-4283-82EB-E0DBC3F2AB79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Gardens of Fez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CD3D59-B669-4326-BDE6-BC8A586154F0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Heidi Vogels · 00:50:30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3EC1D5A-8FE8-4C92-9B89-8564B6DE626A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F4A679-5E9C-4BAD-ADE5-24001426D725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51977CF-763A-4C9B-A019-1AB5D3E03578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4:50–5:00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57F7DAB-0618-4751-9030-652AECD1960C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9C97408-C4C8-4560-8409-258178DB0CBC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981F16-AC40-43CA-958C-ADCF971B869E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633638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19035FC5-1F34-49FA-BF35-A0D9ACF7D8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4128901-AB6E-4042-8227-0C6D3F8F5D86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10F7F99-BCDA-40AB-9A9F-70934A56DABA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TWO  /  THURSDAY · OCTOBER 15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CFF999-B544-45A8-9978-616D0C26F593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B5D75"/>
                </a:solidFill>
              </a:defRPr>
            </a:pPr>
            <a:r>
              <a:rPr sz="1500" b="1">
                <a:solidFill>
                  <a:srgbClr val="2B5D75"/>
                </a:solidFill>
              </a:rPr>
              <a:t>BALLROOM  ·  10:00 AM–5:00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CB3D26-8BC6-4A54-8CAD-1AD5ADE849BF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7FEFF8-DA35-45D4-837B-2285BF5C3273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043A897-4192-4665-9964-4A19FA4115DC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F78BF36-CA9F-4CAE-8C41-686DB63099A0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706E09-1BC2-4A7A-9234-DA12DF686F71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DCDD9C-85C3-4A92-8CB5-4FA2D929D5C5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68D329-A3BE-46E8-897C-69775A378CC9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Ballroom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55E5B-646D-4625-85D7-AF11D3D820AE}"/>
              </a:ext>
            </a:extLst>
          </p:cNvPr>
          <p:cNvSpPr>
            <a:spLocks noGrp="1"/>
          </p:cNvSpPr>
          <p:nvPr/>
        </p:nvSpPr>
        <p:spPr>
          <a:xfrm>
            <a:off x="800100" y="3467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A97C25-CC82-49B9-B3C2-20E7BF0C1164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76200" cy="95250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ED824B-AD94-4D0A-8163-C24E0D9245D5}"/>
              </a:ext>
            </a:extLst>
          </p:cNvPr>
          <p:cNvSpPr>
            <a:spLocks noGrp="1"/>
          </p:cNvSpPr>
          <p:nvPr/>
        </p:nvSpPr>
        <p:spPr>
          <a:xfrm>
            <a:off x="800100" y="3543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 AM–12:02 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849A9C-63ED-4005-9E83-140F9BF0E1A8}"/>
              </a:ext>
            </a:extLst>
          </p:cNvPr>
          <p:cNvSpPr>
            <a:spLocks noGrp="1"/>
          </p:cNvSpPr>
          <p:nvPr/>
        </p:nvSpPr>
        <p:spPr>
          <a:xfrm>
            <a:off x="2857500" y="3524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Nathan Farb and the Cold War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550F03-D1F3-4CFC-A08F-1F5319B0900D}"/>
              </a:ext>
            </a:extLst>
          </p:cNvPr>
          <p:cNvSpPr>
            <a:spLocks noGrp="1"/>
          </p:cNvSpPr>
          <p:nvPr/>
        </p:nvSpPr>
        <p:spPr>
          <a:xfrm>
            <a:off x="2857500" y="4000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Nathaniel Knop · 01:51:36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9FE6D1-5730-4FC2-A84F-582B77137661}"/>
              </a:ext>
            </a:extLst>
          </p:cNvPr>
          <p:cNvSpPr>
            <a:spLocks noGrp="1"/>
          </p:cNvSpPr>
          <p:nvPr/>
        </p:nvSpPr>
        <p:spPr>
          <a:xfrm>
            <a:off x="800100" y="45339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84AB5D-2BE0-4E92-9E00-B9EB5BB1B887}"/>
              </a:ext>
            </a:extLst>
          </p:cNvPr>
          <p:cNvSpPr>
            <a:spLocks noGrp="1"/>
          </p:cNvSpPr>
          <p:nvPr/>
        </p:nvSpPr>
        <p:spPr>
          <a:xfrm>
            <a:off x="552450" y="4610100"/>
            <a:ext cx="76200" cy="952500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E53DA79-88F2-48AC-A984-64D8266E8E96}"/>
              </a:ext>
            </a:extLst>
          </p:cNvPr>
          <p:cNvSpPr>
            <a:spLocks noGrp="1"/>
          </p:cNvSpPr>
          <p:nvPr/>
        </p:nvSpPr>
        <p:spPr>
          <a:xfrm>
            <a:off x="800100" y="46101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F8C77A4-D6E6-4299-9AFB-6C11FEBEAB1B}"/>
              </a:ext>
            </a:extLst>
          </p:cNvPr>
          <p:cNvSpPr>
            <a:spLocks noGrp="1"/>
          </p:cNvSpPr>
          <p:nvPr/>
        </p:nvSpPr>
        <p:spPr>
          <a:xfrm>
            <a:off x="2857500" y="45910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8BBE983-7652-44D4-BB44-38949C8ACF28}"/>
              </a:ext>
            </a:extLst>
          </p:cNvPr>
          <p:cNvSpPr>
            <a:spLocks noGrp="1"/>
          </p:cNvSpPr>
          <p:nvPr/>
        </p:nvSpPr>
        <p:spPr>
          <a:xfrm>
            <a:off x="2857500" y="50673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A01502-D145-4ECF-A829-F847E25CB0AD}"/>
              </a:ext>
            </a:extLst>
          </p:cNvPr>
          <p:cNvSpPr>
            <a:spLocks noGrp="1"/>
          </p:cNvSpPr>
          <p:nvPr/>
        </p:nvSpPr>
        <p:spPr>
          <a:xfrm>
            <a:off x="800100" y="56007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3A986E-766D-446B-BBDA-E11B92A320D7}"/>
              </a:ext>
            </a:extLst>
          </p:cNvPr>
          <p:cNvSpPr>
            <a:spLocks noGrp="1"/>
          </p:cNvSpPr>
          <p:nvPr/>
        </p:nvSpPr>
        <p:spPr>
          <a:xfrm>
            <a:off x="552450" y="56769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CA5C5C-2DB4-414D-BF3D-96EAAEECB4F2}"/>
              </a:ext>
            </a:extLst>
          </p:cNvPr>
          <p:cNvSpPr>
            <a:spLocks noGrp="1"/>
          </p:cNvSpPr>
          <p:nvPr/>
        </p:nvSpPr>
        <p:spPr>
          <a:xfrm>
            <a:off x="800100" y="56769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1:00–2:01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F549D85-6ED9-4352-8D66-22FCDAE9615A}"/>
              </a:ext>
            </a:extLst>
          </p:cNvPr>
          <p:cNvSpPr>
            <a:spLocks noGrp="1"/>
          </p:cNvSpPr>
          <p:nvPr/>
        </p:nvSpPr>
        <p:spPr>
          <a:xfrm>
            <a:off x="2857500" y="56578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5361F4-26F2-4AF7-AECE-483784AB4157}"/>
              </a:ext>
            </a:extLst>
          </p:cNvPr>
          <p:cNvSpPr>
            <a:spLocks noGrp="1"/>
          </p:cNvSpPr>
          <p:nvPr/>
        </p:nvSpPr>
        <p:spPr>
          <a:xfrm>
            <a:off x="2857500" y="61341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41FAF47-A770-43AC-A904-1C633D423426}"/>
              </a:ext>
            </a:extLst>
          </p:cNvPr>
          <p:cNvSpPr>
            <a:spLocks noGrp="1"/>
          </p:cNvSpPr>
          <p:nvPr/>
        </p:nvSpPr>
        <p:spPr>
          <a:xfrm>
            <a:off x="800100" y="6667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CFDBC3-FFA7-4D0B-B4B8-BE349CD34B7B}"/>
              </a:ext>
            </a:extLst>
          </p:cNvPr>
          <p:cNvSpPr>
            <a:spLocks noGrp="1"/>
          </p:cNvSpPr>
          <p:nvPr/>
        </p:nvSpPr>
        <p:spPr>
          <a:xfrm>
            <a:off x="552450" y="6743700"/>
            <a:ext cx="76200" cy="95250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04A139-D1AD-4F2F-953A-04F43E7492B2}"/>
              </a:ext>
            </a:extLst>
          </p:cNvPr>
          <p:cNvSpPr>
            <a:spLocks noGrp="1"/>
          </p:cNvSpPr>
          <p:nvPr/>
        </p:nvSpPr>
        <p:spPr>
          <a:xfrm>
            <a:off x="800100" y="67437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2:01–2:34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A08293-40D8-44E3-BBA1-09EC79167C6C}"/>
              </a:ext>
            </a:extLst>
          </p:cNvPr>
          <p:cNvSpPr>
            <a:spLocks noGrp="1"/>
          </p:cNvSpPr>
          <p:nvPr/>
        </p:nvSpPr>
        <p:spPr>
          <a:xfrm>
            <a:off x="2857500" y="67246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Opportunity Knocks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0363F8-630A-4D2A-AEEF-079BC9305000}"/>
              </a:ext>
            </a:extLst>
          </p:cNvPr>
          <p:cNvSpPr>
            <a:spLocks noGrp="1"/>
          </p:cNvSpPr>
          <p:nvPr/>
        </p:nvSpPr>
        <p:spPr>
          <a:xfrm>
            <a:off x="2857500" y="72009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Joan Merise · 00:33:00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17CD909-A8C5-432A-A8A6-8C7EAF6A1218}"/>
              </a:ext>
            </a:extLst>
          </p:cNvPr>
          <p:cNvSpPr>
            <a:spLocks noGrp="1"/>
          </p:cNvSpPr>
          <p:nvPr/>
        </p:nvSpPr>
        <p:spPr>
          <a:xfrm>
            <a:off x="800100" y="77343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F3BAD3-FBC5-4D91-AAE3-DA3740D9C483}"/>
              </a:ext>
            </a:extLst>
          </p:cNvPr>
          <p:cNvSpPr>
            <a:spLocks noGrp="1"/>
          </p:cNvSpPr>
          <p:nvPr/>
        </p:nvSpPr>
        <p:spPr>
          <a:xfrm>
            <a:off x="552450" y="78105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87BC115-A243-49F6-AA2B-0AF2CCF3F202}"/>
              </a:ext>
            </a:extLst>
          </p:cNvPr>
          <p:cNvSpPr>
            <a:spLocks noGrp="1"/>
          </p:cNvSpPr>
          <p:nvPr/>
        </p:nvSpPr>
        <p:spPr>
          <a:xfrm>
            <a:off x="800100" y="7810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2:34–2:51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152F6E2-B888-483A-B0B8-34D53D29F14C}"/>
              </a:ext>
            </a:extLst>
          </p:cNvPr>
          <p:cNvSpPr>
            <a:spLocks noGrp="1"/>
          </p:cNvSpPr>
          <p:nvPr/>
        </p:nvSpPr>
        <p:spPr>
          <a:xfrm>
            <a:off x="2857500" y="7791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7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BBB512D-1990-457E-B5D0-DAEFC4A00664}"/>
              </a:ext>
            </a:extLst>
          </p:cNvPr>
          <p:cNvSpPr>
            <a:spLocks noGrp="1"/>
          </p:cNvSpPr>
          <p:nvPr/>
        </p:nvSpPr>
        <p:spPr>
          <a:xfrm>
            <a:off x="2857500" y="8267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4 student films · Full credits on showcase page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97DABB4-CD2F-4CC1-8D3C-F39BDF40A4A9}"/>
              </a:ext>
            </a:extLst>
          </p:cNvPr>
          <p:cNvSpPr>
            <a:spLocks noGrp="1"/>
          </p:cNvSpPr>
          <p:nvPr/>
        </p:nvSpPr>
        <p:spPr>
          <a:xfrm>
            <a:off x="800100" y="8801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A925E54-D728-4921-8BEC-B8A281A13CB3}"/>
              </a:ext>
            </a:extLst>
          </p:cNvPr>
          <p:cNvSpPr>
            <a:spLocks noGrp="1"/>
          </p:cNvSpPr>
          <p:nvPr/>
        </p:nvSpPr>
        <p:spPr>
          <a:xfrm>
            <a:off x="552450" y="8877300"/>
            <a:ext cx="76200" cy="95250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909D98-D0A4-4788-9943-1491B4A5D792}"/>
              </a:ext>
            </a:extLst>
          </p:cNvPr>
          <p:cNvSpPr>
            <a:spLocks noGrp="1"/>
          </p:cNvSpPr>
          <p:nvPr/>
        </p:nvSpPr>
        <p:spPr>
          <a:xfrm>
            <a:off x="800100" y="8877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2:51–3:01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E3EC10B-9D01-4792-9D43-87C8AE6CAA22}"/>
              </a:ext>
            </a:extLst>
          </p:cNvPr>
          <p:cNvSpPr>
            <a:spLocks noGrp="1"/>
          </p:cNvSpPr>
          <p:nvPr/>
        </p:nvSpPr>
        <p:spPr>
          <a:xfrm>
            <a:off x="2857500" y="8858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Caiyue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194948E-40FC-48CA-A06C-4B37416D125D}"/>
              </a:ext>
            </a:extLst>
          </p:cNvPr>
          <p:cNvSpPr>
            <a:spLocks noGrp="1"/>
          </p:cNvSpPr>
          <p:nvPr/>
        </p:nvSpPr>
        <p:spPr>
          <a:xfrm>
            <a:off x="2857500" y="9334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8211BA-31DA-4F19-830B-60ACA78EF3AD}"/>
              </a:ext>
            </a:extLst>
          </p:cNvPr>
          <p:cNvSpPr>
            <a:spLocks noGrp="1"/>
          </p:cNvSpPr>
          <p:nvPr/>
        </p:nvSpPr>
        <p:spPr>
          <a:xfrm>
            <a:off x="800100" y="98679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51F8BEE-8620-456C-8203-3ED905AC56BF}"/>
              </a:ext>
            </a:extLst>
          </p:cNvPr>
          <p:cNvSpPr>
            <a:spLocks noGrp="1"/>
          </p:cNvSpPr>
          <p:nvPr/>
        </p:nvSpPr>
        <p:spPr>
          <a:xfrm>
            <a:off x="552450" y="9944100"/>
            <a:ext cx="76200" cy="95250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5850C59-4F6F-4C97-88BF-6D14EB7AE76D}"/>
              </a:ext>
            </a:extLst>
          </p:cNvPr>
          <p:cNvSpPr>
            <a:spLocks noGrp="1"/>
          </p:cNvSpPr>
          <p:nvPr/>
        </p:nvSpPr>
        <p:spPr>
          <a:xfrm>
            <a:off x="800100" y="99441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3:01–3:11 PM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680AB68-775C-46D3-A56B-B651FA1B8579}"/>
              </a:ext>
            </a:extLst>
          </p:cNvPr>
          <p:cNvSpPr>
            <a:spLocks noGrp="1"/>
          </p:cNvSpPr>
          <p:nvPr/>
        </p:nvSpPr>
        <p:spPr>
          <a:xfrm>
            <a:off x="2857500" y="99250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Spiral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F1A735B-F865-4245-95B9-3D7940744D54}"/>
              </a:ext>
            </a:extLst>
          </p:cNvPr>
          <p:cNvSpPr>
            <a:spLocks noGrp="1"/>
          </p:cNvSpPr>
          <p:nvPr/>
        </p:nvSpPr>
        <p:spPr>
          <a:xfrm>
            <a:off x="2857500" y="104013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0DBD17C-B238-4D77-8243-D0C106E8FF58}"/>
              </a:ext>
            </a:extLst>
          </p:cNvPr>
          <p:cNvSpPr>
            <a:spLocks noGrp="1"/>
          </p:cNvSpPr>
          <p:nvPr/>
        </p:nvSpPr>
        <p:spPr>
          <a:xfrm>
            <a:off x="800100" y="109347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CFFC187-DD90-4FE3-A40D-7CC115C13C28}"/>
              </a:ext>
            </a:extLst>
          </p:cNvPr>
          <p:cNvSpPr>
            <a:spLocks noGrp="1"/>
          </p:cNvSpPr>
          <p:nvPr/>
        </p:nvSpPr>
        <p:spPr>
          <a:xfrm>
            <a:off x="552450" y="11010900"/>
            <a:ext cx="76200" cy="95250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3A51AB5-A3E2-4AB7-866F-0D560589A7F7}"/>
              </a:ext>
            </a:extLst>
          </p:cNvPr>
          <p:cNvSpPr>
            <a:spLocks noGrp="1"/>
          </p:cNvSpPr>
          <p:nvPr/>
        </p:nvSpPr>
        <p:spPr>
          <a:xfrm>
            <a:off x="800100" y="110109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4:50–5:00 PM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B16021BC-509A-435D-BD2E-99C4FA4A8E1F}"/>
              </a:ext>
            </a:extLst>
          </p:cNvPr>
          <p:cNvSpPr>
            <a:spLocks noGrp="1"/>
          </p:cNvSpPr>
          <p:nvPr/>
        </p:nvSpPr>
        <p:spPr>
          <a:xfrm>
            <a:off x="2857500" y="109918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B5B64FA-97C8-41E5-9C5D-EB764D996954}"/>
              </a:ext>
            </a:extLst>
          </p:cNvPr>
          <p:cNvSpPr>
            <a:spLocks noGrp="1"/>
          </p:cNvSpPr>
          <p:nvPr/>
        </p:nvSpPr>
        <p:spPr>
          <a:xfrm>
            <a:off x="2857500" y="114681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41A0A77-8455-4A2A-8935-F51258E14A63}"/>
              </a:ext>
            </a:extLst>
          </p:cNvPr>
          <p:cNvSpPr>
            <a:spLocks noGrp="1"/>
          </p:cNvSpPr>
          <p:nvPr/>
        </p:nvSpPr>
        <p:spPr>
          <a:xfrm>
            <a:off x="800100" y="12001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361433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C403A2F5-802C-4774-94EB-9DFCAE38B3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4911A0-3E40-4554-97F1-101CA64AA010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A0EDC-44D5-4B9B-851E-79BC6F86C073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THREE  /  FRIDAY · OCTOBER 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C3E8F09-AB62-4EB8-B235-7E536D2460CF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MAIN THEATRE  ·  10:00 AM–5:00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873F-94B8-4676-9DBD-2014C4398830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5FA43C-CFB4-4A4E-A1B8-169766DC2AAD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44B2C6-6ECC-4776-90E8-4210DDA885AE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0908EE-DA37-4121-A2D2-51D432377F36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0E52E6-1891-4CC0-B165-FB96D5BCFAB9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A7EEF5-B544-4CD6-8DB7-118FE46FE158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9B7F33-EF70-4FEC-ABD5-D39B8F70C01D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Main Theatre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D4AAD9-D304-4146-A269-A35BE7673C60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DF3F84-B3D5-4255-92C8-D17882BE914E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61462C-4F01-4779-A5F0-7FEE0F29C20E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10:10–11:51 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38FA04-B723-4FB9-A8A8-30269CB7839A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6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D62B47-2E68-4926-AF56-6C8D0848AA59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BF0841B-42F9-48D8-A889-9ED0BF902558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8AD9BC-AF14-4471-950C-36D1B93B33B4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533A6B-E428-405C-9AEC-F462E6000E53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11:51 AM–12:01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B7EAA6-A268-43F1-BD84-8713BFC0836F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China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3B547D-9DDE-409F-B527-D547A73831B1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735E66-973F-41ED-935E-C7CD27644AC2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F6FA54-6706-4B2B-B4F8-49AFCE1B598C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F475ED-7749-4FFB-8F78-0134EDF678F8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9AEAC9C-6EE7-4C5C-826D-D3B326251DFB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66AA6F6-8DF4-47D2-8424-3FC4DFAA13C1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4FF0D5-09DA-4F74-9EDC-4B32DD1DA8CA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3C8FA2-4E61-459B-A281-239ED719C96C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88D1E8-0905-4EE6-8AF8-F27A3DAF83DB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1:00–1:41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67E6CD-875A-414D-8C4E-52A6B8A1016B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3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16CECC5-2B91-47BC-AC63-8FF58A3AB97B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17021E3-6CA8-4E19-BE38-8F0921418EF8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7B354DC-11B6-4954-B159-D2EC5ED98F62}"/>
              </a:ext>
            </a:extLst>
          </p:cNvPr>
          <p:cNvSpPr>
            <a:spLocks noGrp="1"/>
          </p:cNvSpPr>
          <p:nvPr/>
        </p:nvSpPr>
        <p:spPr>
          <a:xfrm>
            <a:off x="552450" y="80962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B78B828-81DB-4A02-B332-1354E03D172B}"/>
              </a:ext>
            </a:extLst>
          </p:cNvPr>
          <p:cNvSpPr>
            <a:spLocks noGrp="1"/>
          </p:cNvSpPr>
          <p:nvPr/>
        </p:nvSpPr>
        <p:spPr>
          <a:xfrm>
            <a:off x="800100" y="8096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1:41–2:02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057E1F-2DC5-4803-9712-66B2640B8F56}"/>
              </a:ext>
            </a:extLst>
          </p:cNvPr>
          <p:cNvSpPr>
            <a:spLocks noGrp="1"/>
          </p:cNvSpPr>
          <p:nvPr/>
        </p:nvSpPr>
        <p:spPr>
          <a:xfrm>
            <a:off x="2857500" y="80772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The Second Life of Freddie Nole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A97436-8DD1-4870-A3F2-6A99E6E0460C}"/>
              </a:ext>
            </a:extLst>
          </p:cNvPr>
          <p:cNvSpPr>
            <a:spLocks noGrp="1"/>
          </p:cNvSpPr>
          <p:nvPr/>
        </p:nvSpPr>
        <p:spPr>
          <a:xfrm>
            <a:off x="2857500" y="85534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DANA NACHMAN · 00:21:00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846214-8200-42E0-9371-E7690A89BD2D}"/>
              </a:ext>
            </a:extLst>
          </p:cNvPr>
          <p:cNvSpPr>
            <a:spLocks noGrp="1"/>
          </p:cNvSpPr>
          <p:nvPr/>
        </p:nvSpPr>
        <p:spPr>
          <a:xfrm>
            <a:off x="800100" y="91440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A8EE6B-9D51-427E-86A3-2CD6E277A676}"/>
              </a:ext>
            </a:extLst>
          </p:cNvPr>
          <p:cNvSpPr>
            <a:spLocks noGrp="1"/>
          </p:cNvSpPr>
          <p:nvPr/>
        </p:nvSpPr>
        <p:spPr>
          <a:xfrm>
            <a:off x="552450" y="92202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EE15898-32F7-46E9-8028-8748DCF695A8}"/>
              </a:ext>
            </a:extLst>
          </p:cNvPr>
          <p:cNvSpPr>
            <a:spLocks noGrp="1"/>
          </p:cNvSpPr>
          <p:nvPr/>
        </p:nvSpPr>
        <p:spPr>
          <a:xfrm>
            <a:off x="800100" y="92202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2:02–2:12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9A91279-6BAD-43AA-B271-5D718D3081B4}"/>
              </a:ext>
            </a:extLst>
          </p:cNvPr>
          <p:cNvSpPr>
            <a:spLocks noGrp="1"/>
          </p:cNvSpPr>
          <p:nvPr/>
        </p:nvSpPr>
        <p:spPr>
          <a:xfrm>
            <a:off x="2857500" y="92011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Uplift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5DADB8A-DA0C-4992-ABDD-5E4D278B7CA1}"/>
              </a:ext>
            </a:extLst>
          </p:cNvPr>
          <p:cNvSpPr>
            <a:spLocks noGrp="1"/>
          </p:cNvSpPr>
          <p:nvPr/>
        </p:nvSpPr>
        <p:spPr>
          <a:xfrm>
            <a:off x="2857500" y="96774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F58EC4-1862-4D5A-819B-A28E8D3D7812}"/>
              </a:ext>
            </a:extLst>
          </p:cNvPr>
          <p:cNvSpPr>
            <a:spLocks noGrp="1"/>
          </p:cNvSpPr>
          <p:nvPr/>
        </p:nvSpPr>
        <p:spPr>
          <a:xfrm>
            <a:off x="800100" y="102679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381E851-1E23-4EDF-A958-35588A9A56F2}"/>
              </a:ext>
            </a:extLst>
          </p:cNvPr>
          <p:cNvSpPr>
            <a:spLocks noGrp="1"/>
          </p:cNvSpPr>
          <p:nvPr/>
        </p:nvSpPr>
        <p:spPr>
          <a:xfrm>
            <a:off x="552450" y="103441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C5F6537-7A4F-4A89-B009-D62927FCB024}"/>
              </a:ext>
            </a:extLst>
          </p:cNvPr>
          <p:cNvSpPr>
            <a:spLocks noGrp="1"/>
          </p:cNvSpPr>
          <p:nvPr/>
        </p:nvSpPr>
        <p:spPr>
          <a:xfrm>
            <a:off x="800100" y="103441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4:00–5:00 PM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76D5E6-8D6E-434F-A85D-6DB74C64BE43}"/>
              </a:ext>
            </a:extLst>
          </p:cNvPr>
          <p:cNvSpPr>
            <a:spLocks noGrp="1"/>
          </p:cNvSpPr>
          <p:nvPr/>
        </p:nvSpPr>
        <p:spPr>
          <a:xfrm>
            <a:off x="2857500" y="103251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1224"/>
                </a:solidFill>
              </a:defRPr>
            </a:pPr>
            <a:r>
              <a:rPr sz="1725" b="1">
                <a:solidFill>
                  <a:srgbClr val="171224"/>
                </a:solidFill>
              </a:rPr>
              <a:t>The Glow Up: How Color Grading Elevates Every Creator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FE11488-EBE9-415C-B8F0-904373CF4430}"/>
              </a:ext>
            </a:extLst>
          </p:cNvPr>
          <p:cNvSpPr>
            <a:spLocks noGrp="1"/>
          </p:cNvSpPr>
          <p:nvPr/>
        </p:nvSpPr>
        <p:spPr>
          <a:xfrm>
            <a:off x="2857500" y="108013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 with Phillyflyboy · Closing thanks at conclusion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C7446BB-471D-4769-9159-34E98BECCDF5}"/>
              </a:ext>
            </a:extLst>
          </p:cNvPr>
          <p:cNvSpPr>
            <a:spLocks noGrp="1"/>
          </p:cNvSpPr>
          <p:nvPr/>
        </p:nvSpPr>
        <p:spPr>
          <a:xfrm>
            <a:off x="800100" y="113919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5078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1F0B608F-F116-43B7-9B81-7382F427E6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53AACD-C484-44BE-94AB-37C215D724EB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35B7C7-A891-4B38-8253-A4648969824A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THREE  /  FRIDAY · OCTOBER 16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B4C56C-FDD0-4A52-8CE7-3C08020146D1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B5D75"/>
                </a:solidFill>
              </a:defRPr>
            </a:pPr>
            <a:r>
              <a:rPr sz="1500" b="1">
                <a:solidFill>
                  <a:srgbClr val="2B5D75"/>
                </a:solidFill>
              </a:rPr>
              <a:t>BALLROOM  ·  10:00 AM–5:00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079EAB-D96F-4BD5-B88A-6BDE30622C67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E19F2D-7FC9-4AFA-87B5-FDA614479D3B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AD9BDE-DDA9-4CDD-BCED-F61B6F99E615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E7474E-BCCB-4C28-BC48-9FCF47D0C439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84772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55C583-B5C5-4562-A0D2-2EC747B8D447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06F1C5-5065-4210-81AB-7224014FD58D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05EBC2-B270-4580-A49A-AE3BBCE96459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Ballroom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BB5798-2CE7-4ADA-95F0-013D8DAF2250}"/>
              </a:ext>
            </a:extLst>
          </p:cNvPr>
          <p:cNvSpPr>
            <a:spLocks noGrp="1"/>
          </p:cNvSpPr>
          <p:nvPr/>
        </p:nvSpPr>
        <p:spPr>
          <a:xfrm>
            <a:off x="800100" y="33623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C28CD3-FF25-4874-9178-40579D1E8518}"/>
              </a:ext>
            </a:extLst>
          </p:cNvPr>
          <p:cNvSpPr>
            <a:spLocks noGrp="1"/>
          </p:cNvSpPr>
          <p:nvPr/>
        </p:nvSpPr>
        <p:spPr>
          <a:xfrm>
            <a:off x="552450" y="3438525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B02C1C-9AF8-4A90-B353-C45C4E3E1204}"/>
              </a:ext>
            </a:extLst>
          </p:cNvPr>
          <p:cNvSpPr>
            <a:spLocks noGrp="1"/>
          </p:cNvSpPr>
          <p:nvPr/>
        </p:nvSpPr>
        <p:spPr>
          <a:xfrm>
            <a:off x="800100" y="34385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10:10–11:59 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D6DBB8-62F1-4F00-81DA-C66B91B78C6C}"/>
              </a:ext>
            </a:extLst>
          </p:cNvPr>
          <p:cNvSpPr>
            <a:spLocks noGrp="1"/>
          </p:cNvSpPr>
          <p:nvPr/>
        </p:nvSpPr>
        <p:spPr>
          <a:xfrm>
            <a:off x="2857500" y="34194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1224"/>
                </a:solidFill>
              </a:defRPr>
            </a:pPr>
            <a:r>
              <a:rPr sz="1725" b="1">
                <a:solidFill>
                  <a:srgbClr val="171224"/>
                </a:solidFill>
              </a:rPr>
              <a:t>Lessons from 100: Reflections in My Centennial Year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92D052-D168-4D0D-A609-5D67E305B227}"/>
              </a:ext>
            </a:extLst>
          </p:cNvPr>
          <p:cNvSpPr>
            <a:spLocks noGrp="1"/>
          </p:cNvSpPr>
          <p:nvPr/>
        </p:nvSpPr>
        <p:spPr>
          <a:xfrm>
            <a:off x="2857500" y="38957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Matthew Floyd · 01:48:53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3E6CCD5-7D35-4692-97C6-00BACA562C6F}"/>
              </a:ext>
            </a:extLst>
          </p:cNvPr>
          <p:cNvSpPr>
            <a:spLocks noGrp="1"/>
          </p:cNvSpPr>
          <p:nvPr/>
        </p:nvSpPr>
        <p:spPr>
          <a:xfrm>
            <a:off x="800100" y="43243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87292B-5BD0-4167-93D8-FC3043218F94}"/>
              </a:ext>
            </a:extLst>
          </p:cNvPr>
          <p:cNvSpPr>
            <a:spLocks noGrp="1"/>
          </p:cNvSpPr>
          <p:nvPr/>
        </p:nvSpPr>
        <p:spPr>
          <a:xfrm>
            <a:off x="552450" y="4400550"/>
            <a:ext cx="76200" cy="847725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C4FACA-5BAF-4342-8E3A-0013BA26FFDA}"/>
              </a:ext>
            </a:extLst>
          </p:cNvPr>
          <p:cNvSpPr>
            <a:spLocks noGrp="1"/>
          </p:cNvSpPr>
          <p:nvPr/>
        </p:nvSpPr>
        <p:spPr>
          <a:xfrm>
            <a:off x="800100" y="44005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11:59 AM–12:09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2F53B9-3AD4-492F-91E9-C5EB2B7470AA}"/>
              </a:ext>
            </a:extLst>
          </p:cNvPr>
          <p:cNvSpPr>
            <a:spLocks noGrp="1"/>
          </p:cNvSpPr>
          <p:nvPr/>
        </p:nvSpPr>
        <p:spPr>
          <a:xfrm>
            <a:off x="2857500" y="43815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Beginning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B1788FD-B69F-41E7-9095-2C78D2F87C0F}"/>
              </a:ext>
            </a:extLst>
          </p:cNvPr>
          <p:cNvSpPr>
            <a:spLocks noGrp="1"/>
          </p:cNvSpPr>
          <p:nvPr/>
        </p:nvSpPr>
        <p:spPr>
          <a:xfrm>
            <a:off x="2857500" y="48577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555E7AB-AD0B-4A01-BB1C-AECE725BDC28}"/>
              </a:ext>
            </a:extLst>
          </p:cNvPr>
          <p:cNvSpPr>
            <a:spLocks noGrp="1"/>
          </p:cNvSpPr>
          <p:nvPr/>
        </p:nvSpPr>
        <p:spPr>
          <a:xfrm>
            <a:off x="800100" y="528637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45A42D-880D-4662-8BC9-568899DE57A5}"/>
              </a:ext>
            </a:extLst>
          </p:cNvPr>
          <p:cNvSpPr>
            <a:spLocks noGrp="1"/>
          </p:cNvSpPr>
          <p:nvPr/>
        </p:nvSpPr>
        <p:spPr>
          <a:xfrm>
            <a:off x="552450" y="5362575"/>
            <a:ext cx="76200" cy="847725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467165D-EB45-45BF-ACB5-290BA16537F2}"/>
              </a:ext>
            </a:extLst>
          </p:cNvPr>
          <p:cNvSpPr>
            <a:spLocks noGrp="1"/>
          </p:cNvSpPr>
          <p:nvPr/>
        </p:nvSpPr>
        <p:spPr>
          <a:xfrm>
            <a:off x="800100" y="53625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12:10–1:00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B2B990B-0486-4139-940F-4023790389F3}"/>
              </a:ext>
            </a:extLst>
          </p:cNvPr>
          <p:cNvSpPr>
            <a:spLocks noGrp="1"/>
          </p:cNvSpPr>
          <p:nvPr/>
        </p:nvSpPr>
        <p:spPr>
          <a:xfrm>
            <a:off x="2857500" y="534352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BC2798A-D2FB-41AB-B830-2EA879C9C946}"/>
              </a:ext>
            </a:extLst>
          </p:cNvPr>
          <p:cNvSpPr>
            <a:spLocks noGrp="1"/>
          </p:cNvSpPr>
          <p:nvPr/>
        </p:nvSpPr>
        <p:spPr>
          <a:xfrm>
            <a:off x="2857500" y="581977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1:00 PM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477C351-BA12-4DA4-89F0-A105F951C334}"/>
              </a:ext>
            </a:extLst>
          </p:cNvPr>
          <p:cNvSpPr>
            <a:spLocks noGrp="1"/>
          </p:cNvSpPr>
          <p:nvPr/>
        </p:nvSpPr>
        <p:spPr>
          <a:xfrm>
            <a:off x="800100" y="62484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EDC637-2F53-47D1-AF34-AAA39181C777}"/>
              </a:ext>
            </a:extLst>
          </p:cNvPr>
          <p:cNvSpPr>
            <a:spLocks noGrp="1"/>
          </p:cNvSpPr>
          <p:nvPr/>
        </p:nvSpPr>
        <p:spPr>
          <a:xfrm>
            <a:off x="552450" y="6324600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AEAD5BB-876E-4318-8B9E-E9E428BF0EF4}"/>
              </a:ext>
            </a:extLst>
          </p:cNvPr>
          <p:cNvSpPr>
            <a:spLocks noGrp="1"/>
          </p:cNvSpPr>
          <p:nvPr/>
        </p:nvSpPr>
        <p:spPr>
          <a:xfrm>
            <a:off x="800100" y="63246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1:00–2:09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E56676-28F3-4509-93ED-805AC708A33F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Honky Talkin'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D60BC3-8E11-4BCE-B24C-2E824928B16B}"/>
              </a:ext>
            </a:extLst>
          </p:cNvPr>
          <p:cNvSpPr>
            <a:spLocks noGrp="1"/>
          </p:cNvSpPr>
          <p:nvPr/>
        </p:nvSpPr>
        <p:spPr>
          <a:xfrm>
            <a:off x="2857500" y="67818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Eric Weltner · 01:08:51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D723BA-F0EE-41BE-8F59-6906E918A8C7}"/>
              </a:ext>
            </a:extLst>
          </p:cNvPr>
          <p:cNvSpPr>
            <a:spLocks noGrp="1"/>
          </p:cNvSpPr>
          <p:nvPr/>
        </p:nvSpPr>
        <p:spPr>
          <a:xfrm>
            <a:off x="800100" y="72104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A85F0EA-1EB9-4E11-90A0-54CC4085B6AA}"/>
              </a:ext>
            </a:extLst>
          </p:cNvPr>
          <p:cNvSpPr>
            <a:spLocks noGrp="1"/>
          </p:cNvSpPr>
          <p:nvPr/>
        </p:nvSpPr>
        <p:spPr>
          <a:xfrm>
            <a:off x="552450" y="7286625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3E8FEE9-C2D0-4232-82E5-E4D0118F40D4}"/>
              </a:ext>
            </a:extLst>
          </p:cNvPr>
          <p:cNvSpPr>
            <a:spLocks noGrp="1"/>
          </p:cNvSpPr>
          <p:nvPr/>
        </p:nvSpPr>
        <p:spPr>
          <a:xfrm>
            <a:off x="800100" y="72866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2:09–2:34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B901DF-C37A-454C-8885-A47C199C2482}"/>
              </a:ext>
            </a:extLst>
          </p:cNvPr>
          <p:cNvSpPr>
            <a:spLocks noGrp="1"/>
          </p:cNvSpPr>
          <p:nvPr/>
        </p:nvSpPr>
        <p:spPr>
          <a:xfrm>
            <a:off x="2857500" y="72675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Uniformed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023122-2067-4C89-8E6F-105AE29868A4}"/>
              </a:ext>
            </a:extLst>
          </p:cNvPr>
          <p:cNvSpPr>
            <a:spLocks noGrp="1"/>
          </p:cNvSpPr>
          <p:nvPr/>
        </p:nvSpPr>
        <p:spPr>
          <a:xfrm>
            <a:off x="2857500" y="77438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Dan Biurrum · 00:24:58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CA7A586-13B8-4073-8D82-E6098AC623D6}"/>
              </a:ext>
            </a:extLst>
          </p:cNvPr>
          <p:cNvSpPr>
            <a:spLocks noGrp="1"/>
          </p:cNvSpPr>
          <p:nvPr/>
        </p:nvSpPr>
        <p:spPr>
          <a:xfrm>
            <a:off x="800100" y="81724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B8E829A-4698-4516-842B-93723A6D9DC1}"/>
              </a:ext>
            </a:extLst>
          </p:cNvPr>
          <p:cNvSpPr>
            <a:spLocks noGrp="1"/>
          </p:cNvSpPr>
          <p:nvPr/>
        </p:nvSpPr>
        <p:spPr>
          <a:xfrm>
            <a:off x="552450" y="8248650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8D6F5B3-A815-4DF9-A51A-5A8CED8CC55B}"/>
              </a:ext>
            </a:extLst>
          </p:cNvPr>
          <p:cNvSpPr>
            <a:spLocks noGrp="1"/>
          </p:cNvSpPr>
          <p:nvPr/>
        </p:nvSpPr>
        <p:spPr>
          <a:xfrm>
            <a:off x="800100" y="82486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2:34–2:52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889CC61-85A5-48F9-AE51-5334E62AAE02}"/>
              </a:ext>
            </a:extLst>
          </p:cNvPr>
          <p:cNvSpPr>
            <a:spLocks noGrp="1"/>
          </p:cNvSpPr>
          <p:nvPr/>
        </p:nvSpPr>
        <p:spPr>
          <a:xfrm>
            <a:off x="2857500" y="82296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Lion in the Den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F85386-BCB7-4D77-AEB3-F8C257EBD46A}"/>
              </a:ext>
            </a:extLst>
          </p:cNvPr>
          <p:cNvSpPr>
            <a:spLocks noGrp="1"/>
          </p:cNvSpPr>
          <p:nvPr/>
        </p:nvSpPr>
        <p:spPr>
          <a:xfrm>
            <a:off x="2857500" y="87058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Ryan Gourley · 00:17:18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0ECD914-CBB8-42AB-88C5-5EE551B5F89E}"/>
              </a:ext>
            </a:extLst>
          </p:cNvPr>
          <p:cNvSpPr>
            <a:spLocks noGrp="1"/>
          </p:cNvSpPr>
          <p:nvPr/>
        </p:nvSpPr>
        <p:spPr>
          <a:xfrm>
            <a:off x="800100" y="913447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B6ADA92-8A17-4C8B-A2B5-0E2EF3BDD146}"/>
              </a:ext>
            </a:extLst>
          </p:cNvPr>
          <p:cNvSpPr>
            <a:spLocks noGrp="1"/>
          </p:cNvSpPr>
          <p:nvPr/>
        </p:nvSpPr>
        <p:spPr>
          <a:xfrm>
            <a:off x="552450" y="9210675"/>
            <a:ext cx="76200" cy="847725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225661-528D-4F12-BCEA-9939356F02CA}"/>
              </a:ext>
            </a:extLst>
          </p:cNvPr>
          <p:cNvSpPr>
            <a:spLocks noGrp="1"/>
          </p:cNvSpPr>
          <p:nvPr/>
        </p:nvSpPr>
        <p:spPr>
          <a:xfrm>
            <a:off x="800100" y="92106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2:52–3:02 PM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CF5C4A6-0C48-40C8-9809-F6875E1A1D47}"/>
              </a:ext>
            </a:extLst>
          </p:cNvPr>
          <p:cNvSpPr>
            <a:spLocks noGrp="1"/>
          </p:cNvSpPr>
          <p:nvPr/>
        </p:nvSpPr>
        <p:spPr>
          <a:xfrm>
            <a:off x="2857500" y="919162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Lucent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1266CB0-5F40-4956-A117-6FFC5304958B}"/>
              </a:ext>
            </a:extLst>
          </p:cNvPr>
          <p:cNvSpPr>
            <a:spLocks noGrp="1"/>
          </p:cNvSpPr>
          <p:nvPr/>
        </p:nvSpPr>
        <p:spPr>
          <a:xfrm>
            <a:off x="2857500" y="966787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F1F6EB5-C224-4228-BCA9-414A32AC51DB}"/>
              </a:ext>
            </a:extLst>
          </p:cNvPr>
          <p:cNvSpPr>
            <a:spLocks noGrp="1"/>
          </p:cNvSpPr>
          <p:nvPr/>
        </p:nvSpPr>
        <p:spPr>
          <a:xfrm>
            <a:off x="800100" y="100965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C7069DC-EC44-4AD4-8A64-83F062827497}"/>
              </a:ext>
            </a:extLst>
          </p:cNvPr>
          <p:cNvSpPr>
            <a:spLocks noGrp="1"/>
          </p:cNvSpPr>
          <p:nvPr/>
        </p:nvSpPr>
        <p:spPr>
          <a:xfrm>
            <a:off x="552450" y="10172700"/>
            <a:ext cx="76200" cy="847725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25E713A-8396-4887-95A5-BC1312BBB400}"/>
              </a:ext>
            </a:extLst>
          </p:cNvPr>
          <p:cNvSpPr>
            <a:spLocks noGrp="1"/>
          </p:cNvSpPr>
          <p:nvPr/>
        </p:nvSpPr>
        <p:spPr>
          <a:xfrm>
            <a:off x="800100" y="101727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3:02–3:05 PM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84C27A6-0967-435E-98BD-FA80E72AEB47}"/>
              </a:ext>
            </a:extLst>
          </p:cNvPr>
          <p:cNvSpPr>
            <a:spLocks noGrp="1"/>
          </p:cNvSpPr>
          <p:nvPr/>
        </p:nvSpPr>
        <p:spPr>
          <a:xfrm>
            <a:off x="2857500" y="101536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When Nobody Is Watching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CE15C9F-EE94-431A-B60C-A156F97F11E3}"/>
              </a:ext>
            </a:extLst>
          </p:cNvPr>
          <p:cNvSpPr>
            <a:spLocks noGrp="1"/>
          </p:cNvSpPr>
          <p:nvPr/>
        </p:nvSpPr>
        <p:spPr>
          <a:xfrm>
            <a:off x="2857500" y="106299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Ana Cumbreras-Sena · 00:02:56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2AC7D78-C085-4E73-B4EC-C73437F36F5B}"/>
              </a:ext>
            </a:extLst>
          </p:cNvPr>
          <p:cNvSpPr>
            <a:spLocks noGrp="1"/>
          </p:cNvSpPr>
          <p:nvPr/>
        </p:nvSpPr>
        <p:spPr>
          <a:xfrm>
            <a:off x="800100" y="11058525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E4F123-07DF-4DF8-B57D-92D36BBB6D00}"/>
              </a:ext>
            </a:extLst>
          </p:cNvPr>
          <p:cNvSpPr>
            <a:spLocks noGrp="1"/>
          </p:cNvSpPr>
          <p:nvPr/>
        </p:nvSpPr>
        <p:spPr>
          <a:xfrm>
            <a:off x="552450" y="11134725"/>
            <a:ext cx="76200" cy="84772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B6D3B7-D74D-4290-BB35-6CEAEBAE0D3F}"/>
              </a:ext>
            </a:extLst>
          </p:cNvPr>
          <p:cNvSpPr>
            <a:spLocks noGrp="1"/>
          </p:cNvSpPr>
          <p:nvPr/>
        </p:nvSpPr>
        <p:spPr>
          <a:xfrm>
            <a:off x="800100" y="1113472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4:50–5:00 PM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9B109E1-9D93-4C42-9D30-6598F7FEB9C5}"/>
              </a:ext>
            </a:extLst>
          </p:cNvPr>
          <p:cNvSpPr>
            <a:spLocks noGrp="1"/>
          </p:cNvSpPr>
          <p:nvPr/>
        </p:nvSpPr>
        <p:spPr>
          <a:xfrm>
            <a:off x="2857500" y="11115675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7C72614-A2F5-49D1-B214-8D072E0355F8}"/>
              </a:ext>
            </a:extLst>
          </p:cNvPr>
          <p:cNvSpPr>
            <a:spLocks noGrp="1"/>
          </p:cNvSpPr>
          <p:nvPr/>
        </p:nvSpPr>
        <p:spPr>
          <a:xfrm>
            <a:off x="2857500" y="11591925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40F5AEF-7C85-4A76-BBB1-5D167549FFA6}"/>
              </a:ext>
            </a:extLst>
          </p:cNvPr>
          <p:cNvSpPr>
            <a:spLocks noGrp="1"/>
          </p:cNvSpPr>
          <p:nvPr/>
        </p:nvSpPr>
        <p:spPr>
          <a:xfrm>
            <a:off x="800100" y="120205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405220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C6C80E3D-7968-43FB-9E9A-6D154110B5E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6602B61-B4D7-4AD0-91B2-F64F15D49AB5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8A86523-C6E3-4849-A859-98CED9B3E355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FOUR  /  SATURDAY · OCTOBER 17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31D763-28B4-4C84-BA39-1A018071345B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MAIN THEATRE  ·  10:00 AM–5:48 PM  ·  PAGE 1 OF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608AEE-FAAD-434E-BB6B-CFD7DEBD0364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8BFE67-30DB-4E3C-AE86-B9438D0ECF0B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37AF0-2A28-4FE9-81D6-187A36AE7FF5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127B92-5E8F-4CC9-946F-357854444536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7DF768-83E1-4512-817A-5DB6D63474C5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89DA73-2D64-418C-8C6C-4AD456EA325A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40FFEB-89C6-4DE3-80C2-E1A09883F459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Main Theatre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ED250B-DD32-4B2A-B55A-285AFB56CBEE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D57E75-8C54-4519-9342-FC26C48DE4B8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B3630F-B30C-48E7-946F-A91994BFC9B5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11:00 AM–12:00 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3354E14-8850-475A-BE40-D2C16A5FBBDE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Packaging for TV and Film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C5A63A-6B8F-4E23-9B13-F0102791ABC1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 with Tracey Baker-Simmons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AC0533-40FB-4DC7-8207-5C9D55E99B58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85B31E0-DAA0-4FA4-B850-8E692D46AF9E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10A82C-6138-4AA7-A094-351D4ACC747B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12:00–1:00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8137B1D-E212-4E32-8693-80AC8E49B0D4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1224"/>
                </a:solidFill>
              </a:defRPr>
            </a:pPr>
            <a:r>
              <a:rPr sz="1725" b="1">
                <a:solidFill>
                  <a:srgbClr val="171224"/>
                </a:solidFill>
              </a:rPr>
              <a:t>Faith &amp; Business: Leading with Purpose in the Marketplace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71E595-CA6C-463B-9AA7-F23F326E7CF5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A34254-A5D3-45B4-B29F-DC64CB2FD36C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E9C4AF-B633-4323-89C9-60B454340156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9F022B-CE60-4805-9762-C7A97BFC5F73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1:30–2:30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54B8F38-1541-40E1-AE19-2D953581C496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Drew’s World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5C5DFCA-B6C0-459F-AF2C-885B248BBDB2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Director to be announced · Festival premiere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35AE12-3EB1-4D5F-98B5-FBF0FA05E071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33E622-6785-4913-8F57-BB60FDCA490E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8C63E5-72A2-4ECD-91BC-BBFCBAAA93B9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3:00–4:00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3DD4E2D-F3DC-413C-9EFD-FEF3138EEEA5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71224"/>
                </a:solidFill>
              </a:defRPr>
            </a:pPr>
            <a:r>
              <a:rPr sz="1575" b="1">
                <a:solidFill>
                  <a:srgbClr val="171224"/>
                </a:solidFill>
              </a:rPr>
              <a:t>Creating Without Breaking: The Importance of Mental Health for Creatives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D0A90A0-BD7C-433F-80F6-136105F11B2E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Workshop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583DDF5-43F3-4E89-BE86-8D5F49B56FAE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7600EC-79FA-4012-B0E9-349FF6A86471}"/>
              </a:ext>
            </a:extLst>
          </p:cNvPr>
          <p:cNvSpPr>
            <a:spLocks noGrp="1"/>
          </p:cNvSpPr>
          <p:nvPr/>
        </p:nvSpPr>
        <p:spPr>
          <a:xfrm>
            <a:off x="552450" y="80962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95E756-774C-495B-AE9B-8F247B0B6C71}"/>
              </a:ext>
            </a:extLst>
          </p:cNvPr>
          <p:cNvSpPr>
            <a:spLocks noGrp="1"/>
          </p:cNvSpPr>
          <p:nvPr/>
        </p:nvSpPr>
        <p:spPr>
          <a:xfrm>
            <a:off x="800100" y="8096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4:00–5:38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E5876C4-C2C6-45CF-A5B6-A5ACAA3425EA}"/>
              </a:ext>
            </a:extLst>
          </p:cNvPr>
          <p:cNvSpPr>
            <a:spLocks noGrp="1"/>
          </p:cNvSpPr>
          <p:nvPr/>
        </p:nvSpPr>
        <p:spPr>
          <a:xfrm>
            <a:off x="2857500" y="80772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EJs Warriors Part 3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0537F91-D1AA-4CF3-98AC-540BBAC750F9}"/>
              </a:ext>
            </a:extLst>
          </p:cNvPr>
          <p:cNvSpPr>
            <a:spLocks noGrp="1"/>
          </p:cNvSpPr>
          <p:nvPr/>
        </p:nvSpPr>
        <p:spPr>
          <a:xfrm>
            <a:off x="2857500" y="85534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Ellis Jennings Jr · 01:37:51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D7ACC93-ECFD-4554-8A20-D0881185D1E1}"/>
              </a:ext>
            </a:extLst>
          </p:cNvPr>
          <p:cNvSpPr>
            <a:spLocks noGrp="1"/>
          </p:cNvSpPr>
          <p:nvPr/>
        </p:nvSpPr>
        <p:spPr>
          <a:xfrm>
            <a:off x="800100" y="91440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ADED5E5-D82D-4C26-9E99-F61C73EE1871}"/>
              </a:ext>
            </a:extLst>
          </p:cNvPr>
          <p:cNvSpPr>
            <a:spLocks noGrp="1"/>
          </p:cNvSpPr>
          <p:nvPr/>
        </p:nvSpPr>
        <p:spPr>
          <a:xfrm>
            <a:off x="552450" y="92202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EF462FF-D0F4-4EE8-803F-DD9123F30CDF}"/>
              </a:ext>
            </a:extLst>
          </p:cNvPr>
          <p:cNvSpPr>
            <a:spLocks noGrp="1"/>
          </p:cNvSpPr>
          <p:nvPr/>
        </p:nvSpPr>
        <p:spPr>
          <a:xfrm>
            <a:off x="800100" y="92202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5:38–5:48 PM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DD79F62-7BCC-449F-B884-2099E9AA01C2}"/>
              </a:ext>
            </a:extLst>
          </p:cNvPr>
          <p:cNvSpPr>
            <a:spLocks noGrp="1"/>
          </p:cNvSpPr>
          <p:nvPr/>
        </p:nvSpPr>
        <p:spPr>
          <a:xfrm>
            <a:off x="2857500" y="92011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3777807-4458-4AD9-8974-604AADF1FFB1}"/>
              </a:ext>
            </a:extLst>
          </p:cNvPr>
          <p:cNvSpPr>
            <a:spLocks noGrp="1"/>
          </p:cNvSpPr>
          <p:nvPr/>
        </p:nvSpPr>
        <p:spPr>
          <a:xfrm>
            <a:off x="2857500" y="96774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A4BEC15-4C62-4BD1-81DC-AF5E6166375C}"/>
              </a:ext>
            </a:extLst>
          </p:cNvPr>
          <p:cNvSpPr>
            <a:spLocks noGrp="1"/>
          </p:cNvSpPr>
          <p:nvPr/>
        </p:nvSpPr>
        <p:spPr>
          <a:xfrm>
            <a:off x="800100" y="102679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61352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E951349A-6083-4D9F-BD09-FBD85A8354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2EC65A-150E-4BCF-B845-B6D5D5A712AB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CBB29E-4155-411E-8E4C-1D8DFA7C535E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FOUR  /  SATURDAY · OCTOBER 17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DCBCFA-E90E-4ED8-86F0-BD76C9F296D2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B5D75"/>
                </a:solidFill>
              </a:defRPr>
            </a:pPr>
            <a:r>
              <a:rPr sz="1500" b="1">
                <a:solidFill>
                  <a:srgbClr val="2B5D75"/>
                </a:solidFill>
              </a:rPr>
              <a:t>BALLROOM  ·  10:00 AM–5:00 PM  ·  PAGE 1 OF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CF5035-0EAB-4C6A-89D5-B8CBB0ACCB07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09E57D-7224-483C-8EC8-352F2A7A600C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00C3CB-61DE-4A16-8AC5-7355E09E2D38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43FA90-F664-4917-ADCF-0668C30002D6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1553C1-0F42-44A8-8618-BA3550B2C16E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10:00–10:10 AM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0FAACC-26AC-48E9-AB45-A7EA32BA4D4A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Welcome &amp; Festival Introduction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30D765-03B9-4D9D-97AA-1CC2F2A2952A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Ballroom welcome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AD454B-F394-45E2-8ACB-8A15DA0904D6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E39C217-2E11-465C-AAD1-DEA75D21CAAB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CEEA6E-FFB7-423D-9BDB-2E10829DBF85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10:10–11:56 AM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955518-027F-414D-9E58-2A435B2ED66B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A0FF4C-C9A6-4FA0-9099-A018C3625B8E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5783F55-3BC8-49E6-B283-E258BF669828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98AB4D-D9B2-47A0-90D4-075B3AB996CF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71A007-20CE-410D-8E00-658BF782F219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11:56 AM–12:10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557E8B-27F4-4EB1-9B77-57EB2138F236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JAMES MAGEE AND THE HILL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4759308-BDA8-48EA-8197-666CC6ECAFAB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Quin Mathews · 00:13:44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EAB675-05CD-4A61-BDF2-AAD082EF1062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A257506-8464-43BD-99CB-EFD493334EEA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746B7C"/>
          </a:solidFill>
          <a:ln w="0">
            <a:solidFill>
              <a:srgbClr val="746B7C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B83FD8-CC61-4325-9A36-1927F480F3B1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12:10–12:42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906FD40-275D-4056-8D2B-C05EDAAD0F8E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Lunch &amp; Networking Break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89D065E-F490-49AA-81ED-3C3E6872AC7B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Programming resumes at 12:42 PM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08C774-FCD0-4407-81AF-8B3CDA4184CA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9224304-A1F4-49FB-814B-1111E6A19BAB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C14691A-0B69-49BB-998E-6C61463338DC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12:42–1:18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8D50D6-2694-4D97-9F2D-320F1C0345A4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Across the Board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2C5C467-DB5F-4AB0-8AAF-FDD300DEFE83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Matthew Pitts · 00:35:49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6AEF908-0D23-4884-9F78-48B6D7C3AE77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210F2EC-24FC-4600-A041-AA83C1CC4CAD}"/>
              </a:ext>
            </a:extLst>
          </p:cNvPr>
          <p:cNvSpPr>
            <a:spLocks noGrp="1"/>
          </p:cNvSpPr>
          <p:nvPr/>
        </p:nvSpPr>
        <p:spPr>
          <a:xfrm>
            <a:off x="552450" y="809625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5B9944D-CECD-4F36-8EA2-54BAA267FC9E}"/>
              </a:ext>
            </a:extLst>
          </p:cNvPr>
          <p:cNvSpPr>
            <a:spLocks noGrp="1"/>
          </p:cNvSpPr>
          <p:nvPr/>
        </p:nvSpPr>
        <p:spPr>
          <a:xfrm>
            <a:off x="800100" y="8096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1:18–1:28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5E0B9B-EB26-4B56-B823-770DE0EE0D44}"/>
              </a:ext>
            </a:extLst>
          </p:cNvPr>
          <p:cNvSpPr>
            <a:spLocks noGrp="1"/>
          </p:cNvSpPr>
          <p:nvPr/>
        </p:nvSpPr>
        <p:spPr>
          <a:xfrm>
            <a:off x="2857500" y="80772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Halloween in the Hood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E7137E4-0AD7-45B8-A09C-A7755D0636BF}"/>
              </a:ext>
            </a:extLst>
          </p:cNvPr>
          <p:cNvSpPr>
            <a:spLocks noGrp="1"/>
          </p:cNvSpPr>
          <p:nvPr/>
        </p:nvSpPr>
        <p:spPr>
          <a:xfrm>
            <a:off x="2857500" y="85534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887786E-BC00-4420-A5FA-CE517CD3FE91}"/>
              </a:ext>
            </a:extLst>
          </p:cNvPr>
          <p:cNvSpPr>
            <a:spLocks noGrp="1"/>
          </p:cNvSpPr>
          <p:nvPr/>
        </p:nvSpPr>
        <p:spPr>
          <a:xfrm>
            <a:off x="800100" y="91440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2072449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BEDFC513-4341-4624-A6BF-757921784C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0955AD-2514-4C0F-A525-3C8BAB7A6D17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D3DAE3-A996-45B9-8908-FFF0F348B7C7}"/>
              </a:ext>
            </a:extLst>
          </p:cNvPr>
          <p:cNvSpPr>
            <a:spLocks noGrp="1"/>
          </p:cNvSpPr>
          <p:nvPr/>
        </p:nvSpPr>
        <p:spPr>
          <a:xfrm>
            <a:off x="552450" y="1028700"/>
            <a:ext cx="904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71224"/>
                </a:solidFill>
              </a:defRPr>
            </a:pPr>
            <a:r>
              <a:rPr sz="2700" b="1">
                <a:solidFill>
                  <a:srgbClr val="171224"/>
                </a:solidFill>
              </a:rPr>
              <a:t>DAY FOUR  /  SATURDAY · OCTOBER 17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8DED9-B74D-4DE5-A72E-EACD99DD132A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8858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B5D75"/>
                </a:solidFill>
              </a:defRPr>
            </a:pPr>
            <a:r>
              <a:rPr sz="1500" b="1">
                <a:solidFill>
                  <a:srgbClr val="2B5D75"/>
                </a:solidFill>
              </a:rPr>
              <a:t>BALLROOM  ·  10:00 AM–5:00 PM  ·  PAGE 2 OF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6E50F5-CB01-4B90-BFE6-F093C24DFB30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7CB6E2-806E-4B74-A6C8-F5E713CACA19}"/>
              </a:ext>
            </a:extLst>
          </p:cNvPr>
          <p:cNvSpPr>
            <a:spLocks noGrp="1"/>
          </p:cNvSpPr>
          <p:nvPr/>
        </p:nvSpPr>
        <p:spPr>
          <a:xfrm>
            <a:off x="552450" y="12334875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Schedule subject to change.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B1C82E-AD47-4DD2-AE7F-571C7A1ED658}"/>
              </a:ext>
            </a:extLst>
          </p:cNvPr>
          <p:cNvSpPr>
            <a:spLocks noGrp="1"/>
          </p:cNvSpPr>
          <p:nvPr/>
        </p:nvSpPr>
        <p:spPr>
          <a:xfrm>
            <a:off x="7334250" y="12334875"/>
            <a:ext cx="2400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EA9A07-B2E8-49B2-ABB5-216FCE370AAB}"/>
              </a:ext>
            </a:extLst>
          </p:cNvPr>
          <p:cNvSpPr>
            <a:spLocks noGrp="1"/>
          </p:cNvSpPr>
          <p:nvPr/>
        </p:nvSpPr>
        <p:spPr>
          <a:xfrm>
            <a:off x="552450" y="247650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346479-2145-4638-83B4-7904BBDF97C1}"/>
              </a:ext>
            </a:extLst>
          </p:cNvPr>
          <p:cNvSpPr>
            <a:spLocks noGrp="1"/>
          </p:cNvSpPr>
          <p:nvPr/>
        </p:nvSpPr>
        <p:spPr>
          <a:xfrm>
            <a:off x="800100" y="24765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1:28–1:32 PM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65E43F-AF5D-4AE0-A3C4-2FF21A057AC1}"/>
              </a:ext>
            </a:extLst>
          </p:cNvPr>
          <p:cNvSpPr>
            <a:spLocks noGrp="1"/>
          </p:cNvSpPr>
          <p:nvPr/>
        </p:nvSpPr>
        <p:spPr>
          <a:xfrm>
            <a:off x="2857500" y="24574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725" b="1">
                <a:solidFill>
                  <a:srgbClr val="171224"/>
                </a:solidFill>
              </a:defRPr>
            </a:pPr>
            <a:r>
              <a:rPr sz="1725" b="1">
                <a:solidFill>
                  <a:srgbClr val="171224"/>
                </a:solidFill>
              </a:rPr>
              <a:t>Chaton - We Are Invincible (Official Music Video)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1753D0-03DB-4552-90DF-24450C5C8B9B}"/>
              </a:ext>
            </a:extLst>
          </p:cNvPr>
          <p:cNvSpPr>
            <a:spLocks noGrp="1"/>
          </p:cNvSpPr>
          <p:nvPr/>
        </p:nvSpPr>
        <p:spPr>
          <a:xfrm>
            <a:off x="2857500" y="29337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Marcus CB Soori · 00:03:08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4C6676-B3BC-43BB-8168-428CBCBE45BB}"/>
              </a:ext>
            </a:extLst>
          </p:cNvPr>
          <p:cNvSpPr>
            <a:spLocks noGrp="1"/>
          </p:cNvSpPr>
          <p:nvPr/>
        </p:nvSpPr>
        <p:spPr>
          <a:xfrm>
            <a:off x="800100" y="35242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072D50D-24B9-45D3-B187-EF31DD97D586}"/>
              </a:ext>
            </a:extLst>
          </p:cNvPr>
          <p:cNvSpPr>
            <a:spLocks noGrp="1"/>
          </p:cNvSpPr>
          <p:nvPr/>
        </p:nvSpPr>
        <p:spPr>
          <a:xfrm>
            <a:off x="552450" y="36004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6D93F50-1665-436B-9A98-CFBCDF89F562}"/>
              </a:ext>
            </a:extLst>
          </p:cNvPr>
          <p:cNvSpPr>
            <a:spLocks noGrp="1"/>
          </p:cNvSpPr>
          <p:nvPr/>
        </p:nvSpPr>
        <p:spPr>
          <a:xfrm>
            <a:off x="800100" y="36004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1:32–2:25 PM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FA74D-DE4D-4F46-9996-0E8412F00DF6}"/>
              </a:ext>
            </a:extLst>
          </p:cNvPr>
          <p:cNvSpPr>
            <a:spLocks noGrp="1"/>
          </p:cNvSpPr>
          <p:nvPr/>
        </p:nvSpPr>
        <p:spPr>
          <a:xfrm>
            <a:off x="2857500" y="35814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4D267A"/>
                </a:solidFill>
              </a:defRPr>
            </a:pPr>
            <a:r>
              <a:rPr sz="2100" b="1">
                <a:solidFill>
                  <a:srgbClr val="4D267A"/>
                </a:solidFill>
              </a:rPr>
              <a:t>STUDENT FILM SHOWCASE — BLOCK 5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A7ABD5E-F096-4502-8F58-B39593EA7C42}"/>
              </a:ext>
            </a:extLst>
          </p:cNvPr>
          <p:cNvSpPr>
            <a:spLocks noGrp="1"/>
          </p:cNvSpPr>
          <p:nvPr/>
        </p:nvSpPr>
        <p:spPr>
          <a:xfrm>
            <a:off x="2857500" y="40576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8 student films · Full credits on showcase page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32DB7C9-A251-4F78-9714-D09CDC34640B}"/>
              </a:ext>
            </a:extLst>
          </p:cNvPr>
          <p:cNvSpPr>
            <a:spLocks noGrp="1"/>
          </p:cNvSpPr>
          <p:nvPr/>
        </p:nvSpPr>
        <p:spPr>
          <a:xfrm>
            <a:off x="800100" y="46482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7D34450-5E20-4292-9C83-ABF74D8A4FEF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76200" cy="1009650"/>
          </a:xfrm>
          <a:prstGeom prst="rect">
            <a:avLst/>
          </a:prstGeom>
          <a:solidFill>
            <a:srgbClr val="2B5D75"/>
          </a:solidFill>
          <a:ln w="0">
            <a:solidFill>
              <a:srgbClr val="2B5D75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35ACDE-4B92-437E-B781-88340CA24879}"/>
              </a:ext>
            </a:extLst>
          </p:cNvPr>
          <p:cNvSpPr>
            <a:spLocks noGrp="1"/>
          </p:cNvSpPr>
          <p:nvPr/>
        </p:nvSpPr>
        <p:spPr>
          <a:xfrm>
            <a:off x="800100" y="47244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2:25–2:35 PM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0B8825-0142-444A-9B1F-A9B8334AFB7B}"/>
              </a:ext>
            </a:extLst>
          </p:cNvPr>
          <p:cNvSpPr>
            <a:spLocks noGrp="1"/>
          </p:cNvSpPr>
          <p:nvPr/>
        </p:nvSpPr>
        <p:spPr>
          <a:xfrm>
            <a:off x="2857500" y="47053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Dreamy Delirium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74A656-46AE-4BDA-AE04-2374AFE510C2}"/>
              </a:ext>
            </a:extLst>
          </p:cNvPr>
          <p:cNvSpPr>
            <a:spLocks noGrp="1"/>
          </p:cNvSpPr>
          <p:nvPr/>
        </p:nvSpPr>
        <p:spPr>
          <a:xfrm>
            <a:off x="2857500" y="51816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Title discussion · 10 minutes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922EAA-6E22-417B-B3A2-D8119DD3BE07}"/>
              </a:ext>
            </a:extLst>
          </p:cNvPr>
          <p:cNvSpPr>
            <a:spLocks noGrp="1"/>
          </p:cNvSpPr>
          <p:nvPr/>
        </p:nvSpPr>
        <p:spPr>
          <a:xfrm>
            <a:off x="800100" y="57721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093FFCB-4A3A-4F15-8243-8B82C5D57327}"/>
              </a:ext>
            </a:extLst>
          </p:cNvPr>
          <p:cNvSpPr>
            <a:spLocks noGrp="1"/>
          </p:cNvSpPr>
          <p:nvPr/>
        </p:nvSpPr>
        <p:spPr>
          <a:xfrm>
            <a:off x="552450" y="584835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378035C-262E-41D3-B348-92F7F43CD352}"/>
              </a:ext>
            </a:extLst>
          </p:cNvPr>
          <p:cNvSpPr>
            <a:spLocks noGrp="1"/>
          </p:cNvSpPr>
          <p:nvPr/>
        </p:nvSpPr>
        <p:spPr>
          <a:xfrm>
            <a:off x="800100" y="58483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2:35–2:40 PM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B1F8E15-2222-443C-9FCB-27AE23F1CD43}"/>
              </a:ext>
            </a:extLst>
          </p:cNvPr>
          <p:cNvSpPr>
            <a:spLocks noGrp="1"/>
          </p:cNvSpPr>
          <p:nvPr/>
        </p:nvSpPr>
        <p:spPr>
          <a:xfrm>
            <a:off x="2857500" y="58293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A City of Neighbors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C4E1A17-ED1A-4D52-B131-5C963302A8A1}"/>
              </a:ext>
            </a:extLst>
          </p:cNvPr>
          <p:cNvSpPr>
            <a:spLocks noGrp="1"/>
          </p:cNvSpPr>
          <p:nvPr/>
        </p:nvSpPr>
        <p:spPr>
          <a:xfrm>
            <a:off x="2857500" y="63055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Drew King · 00:04:30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846FFE4-1805-44E1-B341-2E9201A53B78}"/>
              </a:ext>
            </a:extLst>
          </p:cNvPr>
          <p:cNvSpPr>
            <a:spLocks noGrp="1"/>
          </p:cNvSpPr>
          <p:nvPr/>
        </p:nvSpPr>
        <p:spPr>
          <a:xfrm>
            <a:off x="800100" y="68961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5069742-2779-452B-B6B4-F7D5F9A3B61E}"/>
              </a:ext>
            </a:extLst>
          </p:cNvPr>
          <p:cNvSpPr>
            <a:spLocks noGrp="1"/>
          </p:cNvSpPr>
          <p:nvPr/>
        </p:nvSpPr>
        <p:spPr>
          <a:xfrm>
            <a:off x="552450" y="6972300"/>
            <a:ext cx="76200" cy="1009650"/>
          </a:xfrm>
          <a:prstGeom prst="rect">
            <a:avLst/>
          </a:prstGeom>
          <a:solidFill>
            <a:srgbClr val="2A153F"/>
          </a:solidFill>
          <a:ln w="0">
            <a:solidFill>
              <a:srgbClr val="2A153F"/>
            </a:solidFill>
            <a:prstDash val="solid"/>
          </a:ln>
        </p:spPr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164AF30-20E7-4CE6-AA95-0C16A863755A}"/>
              </a:ext>
            </a:extLst>
          </p:cNvPr>
          <p:cNvSpPr>
            <a:spLocks noGrp="1"/>
          </p:cNvSpPr>
          <p:nvPr/>
        </p:nvSpPr>
        <p:spPr>
          <a:xfrm>
            <a:off x="800100" y="697230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2:40–2:45 PM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42020B8-96C0-4D4A-B5CD-C661D3C718D1}"/>
              </a:ext>
            </a:extLst>
          </p:cNvPr>
          <p:cNvSpPr>
            <a:spLocks noGrp="1"/>
          </p:cNvSpPr>
          <p:nvPr/>
        </p:nvSpPr>
        <p:spPr>
          <a:xfrm>
            <a:off x="2857500" y="695325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Moe's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0CBE6E-EF8D-46F0-B3ED-A93072D5906C}"/>
              </a:ext>
            </a:extLst>
          </p:cNvPr>
          <p:cNvSpPr>
            <a:spLocks noGrp="1"/>
          </p:cNvSpPr>
          <p:nvPr/>
        </p:nvSpPr>
        <p:spPr>
          <a:xfrm>
            <a:off x="2857500" y="742950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Directed by Director not provided · 00:05:00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92EBBBA-B3C6-441B-8BEA-3FBA90B37DCF}"/>
              </a:ext>
            </a:extLst>
          </p:cNvPr>
          <p:cNvSpPr>
            <a:spLocks noGrp="1"/>
          </p:cNvSpPr>
          <p:nvPr/>
        </p:nvSpPr>
        <p:spPr>
          <a:xfrm>
            <a:off x="800100" y="802005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968D10-D0A0-4722-8D35-8934A26BAA7D}"/>
              </a:ext>
            </a:extLst>
          </p:cNvPr>
          <p:cNvSpPr>
            <a:spLocks noGrp="1"/>
          </p:cNvSpPr>
          <p:nvPr/>
        </p:nvSpPr>
        <p:spPr>
          <a:xfrm>
            <a:off x="552450" y="8096250"/>
            <a:ext cx="76200" cy="10096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5D2186-3B0B-4B15-900B-A294E64D9A62}"/>
              </a:ext>
            </a:extLst>
          </p:cNvPr>
          <p:cNvSpPr>
            <a:spLocks noGrp="1"/>
          </p:cNvSpPr>
          <p:nvPr/>
        </p:nvSpPr>
        <p:spPr>
          <a:xfrm>
            <a:off x="800100" y="8096250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4:50–5:00 PM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5279BCF-875A-429F-8C69-174385B94458}"/>
              </a:ext>
            </a:extLst>
          </p:cNvPr>
          <p:cNvSpPr>
            <a:spLocks noGrp="1"/>
          </p:cNvSpPr>
          <p:nvPr/>
        </p:nvSpPr>
        <p:spPr>
          <a:xfrm>
            <a:off x="2857500" y="8077200"/>
            <a:ext cx="67437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Closing Thanks &amp; Day Wrap-Up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68A0141-74F4-4CE0-98CF-D99DCAD95303}"/>
              </a:ext>
            </a:extLst>
          </p:cNvPr>
          <p:cNvSpPr>
            <a:spLocks noGrp="1"/>
          </p:cNvSpPr>
          <p:nvPr/>
        </p:nvSpPr>
        <p:spPr>
          <a:xfrm>
            <a:off x="2857500" y="8553450"/>
            <a:ext cx="6743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746B7C"/>
                </a:solidFill>
              </a:defRPr>
            </a:pPr>
            <a:r>
              <a:rPr sz="1275" b="0">
                <a:solidFill>
                  <a:srgbClr val="746B7C"/>
                </a:solidFill>
              </a:rPr>
              <a:t>Thank you for joining us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3855C8-DB00-4107-AA0B-5D577D676300}"/>
              </a:ext>
            </a:extLst>
          </p:cNvPr>
          <p:cNvSpPr>
            <a:spLocks noGrp="1"/>
          </p:cNvSpPr>
          <p:nvPr/>
        </p:nvSpPr>
        <p:spPr>
          <a:xfrm>
            <a:off x="800100" y="9144000"/>
            <a:ext cx="88011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67624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ABFE8B8C-075F-4811-969B-780A914AF4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653477-0335-4C85-BD2A-3AC5FE6EA499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5803F5-9961-4DBD-9DFF-3B7AF7F187F4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3731CB-DC4C-4219-831B-2AE3FBA39FC8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1  ·  THURSDAY · OCTOBER 15  · 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7B7C6A-0884-4A4E-9962-B2D52D29CE61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1:00–2:01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A1E7D8-DE8B-4053-B7A3-DD7C01A0B31E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9DBADD-1812-4D99-9F26-E3092467A49F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Perfectly imperfect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09F319-FD27-4A3A-A52C-35DC3C7F1508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Director not provided  ·  00:04:31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3B9EC6-CA01-4E31-9285-CA87EC7C4175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68A72D-8EBF-4934-996D-0033F54A41F3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South to Freedom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BD22AB-9A5C-49D1-9E4A-9658B8FD194D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Director not provided  ·  00:10:00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EB4DA4-BA57-4C6F-89FC-56DE10B72D5D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80C18C-A75B-45AA-B82B-3C2276150739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Ten Dans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9ACCF5-4477-416D-AA7E-1D14002A68F9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Director not provided  ·  00:16:51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BB2AFE-CA12-4E5F-B234-DF1185EA44BC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014AD25-09A5-4A5F-A986-480E3E6991ED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Paani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AC6E7CF-1942-42A0-9B07-6B4D2FC05008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Akshita Vashisht  ·  00:03:35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9E01DAD-C6E9-4818-A0B6-84A12213607E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3B5F6D-9222-4315-BACF-CCF6BF56ACB2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Cassie's Corner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5F472B-B36C-4E8D-94BA-F17598A129CB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Anabelle Lovato  ·  00:05:00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84338C-466A-4593-B85B-F30C393E727E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943C7D-496D-4EF8-AF7F-5F60294EF7D0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Come back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D27017-2BAD-48BD-A693-7BB6548C9BE7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Atenea Danaé Fernández  ·  00:01:30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ABC4CE3-073C-4890-AC36-27E3C8759A97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1D0CF4-6E6F-42D0-A07E-42B01857324F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The Evil Easter Bunny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D584E-2374-4292-9704-3157659F7C19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Bunny Hubbard  ·  00:02:14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57D5E7-7E28-4D75-9FE1-6DB64BEE3D2F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268E39-7576-45A2-938B-5E5DFD286E6D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A Stride Towards Freedom: February First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06B5CB3-0451-426B-8B0E-25B372A61205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Cedric Livingston  ·  00:14:30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84A3EE3-E029-4A48-ADE9-537A5FE42B00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F28DD4-1262-4172-8304-7F8A2B957A7B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31136E-1B9F-4BE6-9AA3-865DB3B80CDB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784662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22C8C1B-7458-413A-8AF5-2A5C8D0A23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D5E3CD-4E4E-4DB2-AE8D-B0D122A4EB08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FEF1C5-479C-4C9B-9686-6D9BF9B7533A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D574C0-6070-4CBE-9DE9-302A0C06D77A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2  ·  SATURDAY · OCTOBER 17  · 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98E3F8-218B-4176-BB2E-BC4B1524EFC1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10:10–11:56 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25D5F2-2E20-424E-A125-5C26F8B94893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ECED13-F45D-4E54-9F6C-B66E310A8764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Sirens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C52791-7379-4127-B0DD-F9DED9140547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Charlie McGeehan  ·  00:03:25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C5B821-D072-42B7-AE89-7C02B3775E87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D63853-75ED-47BB-9F0A-DFF93416007F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Dreams of Atlantis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587E22-575C-480C-824E-DA7847766265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Daniella M. Byrne  ·  00:38:00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1EB6CB-6745-4060-AD5A-3DCCAD0DA7A4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7E6AE1-93D5-4699-8B6B-B3A5D4DB558F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Revolution of Influence: Bipartisan Romance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5E4F32-4957-4B36-80ED-0299039D6C57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Debbie Gruver  ·  00:17:06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BD1C32-D1FA-4E91-9B38-D5D98B219666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FD5053-0692-4B1D-8CAC-06A40E513CC1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Joy and a Camera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2D716E-AE16-469B-A097-3A8887F67DE2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Delaney Dagg  ·  00:02:39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C693D55-4138-4551-8426-9794B295E6EC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C5DCFA2-6752-4EFB-ACC4-E6DDB3A860C6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Anaphylaxis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613EF2-6B25-4ACF-AD32-395FC335102D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Diya Chabria, Zan Lapp  ·  00:16:24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587195-DF23-4351-AE21-0B8CF1D33C1D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AF5451-4915-43C2-8892-913DF291F968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Familiar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E065E5A-F382-4863-8792-124EC3B4AB34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Dora Cheng  ·  00:05:32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D6BCFA-14C3-4015-AA2F-7D34EEF1EF1F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23575FD-A693-41EC-9EC3-ED5949ADA72D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Rufus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6AF9C17-1647-4CDB-9F07-22A3D6C4D93A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Eden Bryson  ·  00:15:37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2AFBA84-C007-4F1A-A472-B58BE7864830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28E7C84-AAFB-49EA-AFF7-69B0D1A2A773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Uprisings Are Sooo Overrated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4A1B6EA-629B-4981-9362-EAF683700713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El Gillette  ·  00:03:52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26AEFA-37BF-41F4-944F-9CBE0EBB1DB4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048084F-F028-409B-9214-E9C31D9C25A2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E0A5239-707A-46FC-A8D7-55292C04BFA0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1248271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95E80E8-E6DB-469E-A222-939540C6CF8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D1715E-BF11-4D3D-86DF-2310F15DC329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D9FEF8-3B0E-49D2-B2B5-FEFEC30D31AD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6C1353-1D32-46D0-B882-7C781666BE49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3  ·  FRIDAY · OCTOBER 16  ·  MAIN THEATRE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C29ED7-DC38-4711-ADB1-626F51D11808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1:00–1:41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4C0846-10C5-4BAD-B0B6-EC3D90322CB7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BDACB7-2979-486E-BBB5-8EA5B9CD023A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The Fantastic Frenchwoman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46BA69-6A5E-4B7F-8103-36899F1BD773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Frederik Hadden  ·  00:03:36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D0F03E-5D73-4C59-807B-68CA323E3E98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F2AA08-5A91-430E-A437-E18511A3992F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Bummer Ending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79D365-63DE-48D9-89D2-FB5546B1FAAB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Gabriella Marinace-Lee  ·  00:05:15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6EC629-6B82-4711-874F-A023677F7AD6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781523-4B59-48B9-918D-E3C01275E6E2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Lambs Temptation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7D72BE-C976-44FA-BC39-907DD5393347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Gia Kouremenos  ·  00:05:30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113D1FD-097E-4871-8A42-70EEBA34D9C2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416AE5-6014-40A7-911B-9350D29C6EF8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Dead Weight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34D6AF8-5E75-446D-A694-0FFC62D7867D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Grace Arland  ·  00:04:52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BAF7F7-0798-42CA-A608-AD0B7D83CF97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AF957B-B23A-439C-A8B5-9EB2E42DCE93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The Quakening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97AF40-83C8-4E67-B3FE-7698FE356CA5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Hakan Kovats  ·  00:02:47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2512D1-36E9-4C29-879A-04CF9BD9951D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C74DC9-0BFE-4CB5-8DA4-AC1AA7FDF4FD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No Small Matter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67B5A0-F395-4810-9F00-084D2A45C1C1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India Anne Mitchell  ·  00:05:37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3A02BC-A32B-4D13-AACE-6A2C45D51D57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25037CF-9DAF-47B4-AA3C-6377A4225F98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The Unsuspected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4AA5BBB-CA5D-4348-83D3-8BA36CD1654E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Ingrid Krahling  ·  00:05:14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7115EB-CD60-43BB-9E13-049ABCC47FEF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331D49C-CAD3-4ED3-B300-5D3A73CB39D8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My Kanga and Me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A99ADD-CE7B-470A-88BC-DF8AE47DE12D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Izzy Mana  ·  00:05:00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145E65B-1C39-4D9B-8E5D-75947F5C910A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1403BD6-0B72-4BAB-AB67-F0B593E4500C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2858440-D1B7-4AD2-9E7D-5DD9F720A7C9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787995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FD437D9-3FB0-4007-AE79-26EC1F5962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CDA5C5-853D-4B6C-99A0-CC6400D16670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9ED135-502B-4A10-BECC-821990B78972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087EA6-29CD-4929-B0CB-A74F07B30206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4  ·  WEDNESDAY · OCTOBER 14  · 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C9987C-85E6-44B8-A672-DF31C41E7C39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1:00–2:00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AAE747-81B5-461C-AF03-E27CFC9502BB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ECD41F-FA59-4452-833D-EA2A8B6641E5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Frakenstudent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D5BB935-1CE3-4EF1-96C9-463C798DED2B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Jacob Roy  ·  00:04:18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7C9A92-8FE2-4315-B5D9-0F36235288F4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1D7F87-64B1-488A-8C2E-2A8DEBE332D0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A.R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6FE56-EEC7-4FDB-93BE-BCB4134F9F96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Jacobus Bell  ·  00:03:21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2A5AC0-49DA-4941-8762-720D70D7C561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415BAB-8CBF-4FD2-83B2-6D1790F16723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Tree of Life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934690-0E8E-4A10-8F9E-8A2B70B7B4F8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Jana Bedić  ·  00:06:12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0A9EDE-ED44-4C8D-8095-6FC869BA54C9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970329-E274-440E-A122-1D189E496513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The Lab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68ACEF-4CFB-4EDC-B205-FF55B84AEBBB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Jerry Stone  ·  00:05:28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564907-CD0E-423C-9A90-41AA4660AEAF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C58B62-BAD1-40AE-A137-630302F66704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Giving 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5135E3-60AC-40D2-83FE-0B59CB2410F0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Kateryna Sazonova  ·  00:08:20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8C69EA1-8053-4804-A27B-743AFB40CBA4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2BBFBF-B59C-4473-AEC8-73AD9E9F534B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For Life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722E5DD-ADFC-49C9-AE56-815431053BA3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Katrine Vestergaard  ·  00:09:25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50D863-DA5E-4F89-B8D1-D14AFACB557E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6C861E-61EF-4E55-8AFD-DFF90FEEADE1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Searching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3EF8EB8-700A-4C4F-856F-2D3710FF781B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Kent William Sujono  ·  00:13:40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53CCD1E-0823-4957-9A55-26697C66017E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FFC8D1-C052-47EB-AD38-14A00DC2A321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How I Die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C7D3E94-A9BE-4DA4-8FD1-29317D710F11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Kurt Gutensohn  ·  00:04:17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34C942E-F172-4F8C-A9E3-EA7A37CDBA41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75D9B3-36A2-482A-8D38-8D5EFF96E81A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8E5E3F7-6E43-481E-A9C3-43CE6A89AE60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667018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806DCFC0-BC45-4718-8F05-45C4FD831F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0DCEB7-B42D-42EB-A9F9-DC974DD6FCEE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B4A314-E384-48F4-AA00-CBDF0AFFBA52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6B5B22-A260-4A1F-BC99-3060D2E09AE8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5  ·  SATURDAY · OCTOBER 17  · 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9F19EA-045F-490D-9245-9281CCDA2235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1:32–2:25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5A64D9-E245-403E-B06D-C39E68E62846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9827F-728B-4138-A401-CAB2A9D1EF1E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Ms. Hippensberg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58A676-A3CF-43D6-BCEA-26C81016FC35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Lucy Pier  ·  00:03:33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B595CC-6469-4B67-8388-80EC53437BA0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EA116D-573F-43F5-A7A4-06BFAF02408B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Nutz 4 Nutz 4 Flesh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1C85951-3BC9-4184-8CFA-CEE58C3BF51E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Mars Birbilas  ·  00:04:03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FBFA2A-E79A-4ACD-8666-B4084AD85370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905FF3-D959-4A8D-91C0-7DB69EC9EF1E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A Superhero Movie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9DE05C-001A-44BA-92C6-765E5CA28FA5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Mila Osowski-Giles  ·  00:04:07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5822DB-9D13-4770-942D-8691FF9988FC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99A6C7-C9F0-4736-A9B5-CC7754D994E3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Final Touch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21B2B4-4CFB-4E5E-AE9D-90B04A6EC2EA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Mohamed kentaoui  ·  00:14:22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2DF7BA0-26CB-4234-B793-7CDA489B16AB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B54F36-8C1A-4933-95BA-880BF8DD1C8A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Holding Pattern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B5CAA5-764B-41BF-9C2E-B35232C93F8F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Nico Guin  ·  00:05:00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5AA7231-A11F-4868-880D-16E195FE3D9B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EB976D-67F6-4D5B-A22C-1FCE6A53E64D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Farm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03EF56-61C6-421B-A04A-34A26BC89125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Nina Morozova  ·  00:10:00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E4EF1F3-173D-476F-82A7-A27C826D204C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3D3FDDB-5C2E-43C1-A592-384B3347DA72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Joy Is Not Real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F888A5-02B6-4611-96D1-C791C6BB3248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Oliver Cope  ·  00:02:48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46069D-4D3C-4816-81E4-69801A539EFD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889EAB2-A824-4053-99EA-681E6BB37AFB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The Crieth of Thy Brother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A06228-177D-47BC-A8F9-BC394FDBFF52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Quentin Diaz  ·  00:05:59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7B46440-7D9D-43A2-90F8-C66FD67A14A7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82E498E-495E-47FF-AE54-E85489F3C60D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5EFE0B-D286-4EDA-A76B-79A189C4FBAD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739796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0A3991F-CFD8-4A1C-97D9-7243B77117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894578-6821-4529-B9A3-301957DA6A94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BC928F-B2E5-43E1-96A0-39D32744A7EB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D11F950-430D-4090-8CDD-92B3CD3207EC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6  ·  FRIDAY · OCTOBER 16  ·  MAIN THEATRE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2B75D2-441A-457A-9F04-4875842D35D7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10:10–11:51 AM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261BC0-C8BD-49E1-BE38-96538B0D4CB9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5B5055-670A-4B4D-AA7F-43ECA931229F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something real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4E2C6C-611C-4442-B084-B197F7AD8723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Samuel Zalkin  ·  00:05:30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03F911-AF5E-4DF0-B8E6-D23306F07496}"/>
              </a:ext>
            </a:extLst>
          </p:cNvPr>
          <p:cNvSpPr>
            <a:spLocks noGrp="1"/>
          </p:cNvSpPr>
          <p:nvPr/>
        </p:nvSpPr>
        <p:spPr>
          <a:xfrm>
            <a:off x="714375" y="4019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F29B83-E1AE-46A9-B3F8-8BBFC905730B}"/>
              </a:ext>
            </a:extLst>
          </p:cNvPr>
          <p:cNvSpPr>
            <a:spLocks noGrp="1"/>
          </p:cNvSpPr>
          <p:nvPr/>
        </p:nvSpPr>
        <p:spPr>
          <a:xfrm>
            <a:off x="714375" y="4114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Two Horse Town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91937-BC62-4DA4-9512-2AD5CE68C7AB}"/>
              </a:ext>
            </a:extLst>
          </p:cNvPr>
          <p:cNvSpPr>
            <a:spLocks noGrp="1"/>
          </p:cNvSpPr>
          <p:nvPr/>
        </p:nvSpPr>
        <p:spPr>
          <a:xfrm>
            <a:off x="1000125" y="4514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Simon Kahn-Johnson  ·  00:03:20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44F4A7-1980-4A09-9A98-B12B8F1CAFE6}"/>
              </a:ext>
            </a:extLst>
          </p:cNvPr>
          <p:cNvSpPr>
            <a:spLocks noGrp="1"/>
          </p:cNvSpPr>
          <p:nvPr/>
        </p:nvSpPr>
        <p:spPr>
          <a:xfrm>
            <a:off x="714375" y="5086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83508D-D853-40A2-801E-69728EE2519E}"/>
              </a:ext>
            </a:extLst>
          </p:cNvPr>
          <p:cNvSpPr>
            <a:spLocks noGrp="1"/>
          </p:cNvSpPr>
          <p:nvPr/>
        </p:nvSpPr>
        <p:spPr>
          <a:xfrm>
            <a:off x="714375" y="5181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Revenge of the Killer Rubber Chickens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F9AE1-8901-4DDF-97AD-DB89E0AF587C}"/>
              </a:ext>
            </a:extLst>
          </p:cNvPr>
          <p:cNvSpPr>
            <a:spLocks noGrp="1"/>
          </p:cNvSpPr>
          <p:nvPr/>
        </p:nvSpPr>
        <p:spPr>
          <a:xfrm>
            <a:off x="1000125" y="5581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Tristan J Cook  ·  00:07:14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6BEE6B-23A7-4C30-BD92-B9C97B6DDD3E}"/>
              </a:ext>
            </a:extLst>
          </p:cNvPr>
          <p:cNvSpPr>
            <a:spLocks noGrp="1"/>
          </p:cNvSpPr>
          <p:nvPr/>
        </p:nvSpPr>
        <p:spPr>
          <a:xfrm>
            <a:off x="714375" y="6153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AB96D0-6A0B-4EA8-8EDE-A48F20F99756}"/>
              </a:ext>
            </a:extLst>
          </p:cNvPr>
          <p:cNvSpPr>
            <a:spLocks noGrp="1"/>
          </p:cNvSpPr>
          <p:nvPr/>
        </p:nvSpPr>
        <p:spPr>
          <a:xfrm>
            <a:off x="714375" y="62484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Awake Still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CCA983-B14A-432B-AF29-E5534DAD84AB}"/>
              </a:ext>
            </a:extLst>
          </p:cNvPr>
          <p:cNvSpPr>
            <a:spLocks noGrp="1"/>
          </p:cNvSpPr>
          <p:nvPr/>
        </p:nvSpPr>
        <p:spPr>
          <a:xfrm>
            <a:off x="1000125" y="66484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Valerie Complex  ·  00:04:39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985A14-056E-4603-9A40-12433BDDAB89}"/>
              </a:ext>
            </a:extLst>
          </p:cNvPr>
          <p:cNvSpPr>
            <a:spLocks noGrp="1"/>
          </p:cNvSpPr>
          <p:nvPr/>
        </p:nvSpPr>
        <p:spPr>
          <a:xfrm>
            <a:off x="714375" y="72199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2811E1-C3CD-4372-BFCB-D36CD8D869E9}"/>
              </a:ext>
            </a:extLst>
          </p:cNvPr>
          <p:cNvSpPr>
            <a:spLocks noGrp="1"/>
          </p:cNvSpPr>
          <p:nvPr/>
        </p:nvSpPr>
        <p:spPr>
          <a:xfrm>
            <a:off x="714375" y="73152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5. Little Anonymous Mobile Phone Users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33AC8A-62F1-4B9C-8B77-3F53268EDFAC}"/>
              </a:ext>
            </a:extLst>
          </p:cNvPr>
          <p:cNvSpPr>
            <a:spLocks noGrp="1"/>
          </p:cNvSpPr>
          <p:nvPr/>
        </p:nvSpPr>
        <p:spPr>
          <a:xfrm>
            <a:off x="1000125" y="77152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Vittorio Caratozzolo &amp; Class 2 A (2022-23)  ·  00:05:00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BAA7B4D-0CF5-4AD8-BD00-F7C9B61DD17E}"/>
              </a:ext>
            </a:extLst>
          </p:cNvPr>
          <p:cNvSpPr>
            <a:spLocks noGrp="1"/>
          </p:cNvSpPr>
          <p:nvPr/>
        </p:nvSpPr>
        <p:spPr>
          <a:xfrm>
            <a:off x="714375" y="82867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7672DB-9311-4D9A-8468-59A309ED92A5}"/>
              </a:ext>
            </a:extLst>
          </p:cNvPr>
          <p:cNvSpPr>
            <a:spLocks noGrp="1"/>
          </p:cNvSpPr>
          <p:nvPr/>
        </p:nvSpPr>
        <p:spPr>
          <a:xfrm>
            <a:off x="714375" y="8382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6. Climate Solutions!    Will Moffett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7CF055-2AEA-4EAA-B4B9-398FE103554D}"/>
              </a:ext>
            </a:extLst>
          </p:cNvPr>
          <p:cNvSpPr>
            <a:spLocks noGrp="1"/>
          </p:cNvSpPr>
          <p:nvPr/>
        </p:nvSpPr>
        <p:spPr>
          <a:xfrm>
            <a:off x="1000125" y="8782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Will Moffett  ·  00:04:00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8556D34-DC20-4FEE-8D7A-BFC360F1345D}"/>
              </a:ext>
            </a:extLst>
          </p:cNvPr>
          <p:cNvSpPr>
            <a:spLocks noGrp="1"/>
          </p:cNvSpPr>
          <p:nvPr/>
        </p:nvSpPr>
        <p:spPr>
          <a:xfrm>
            <a:off x="714375" y="93535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D8142B-3F2F-4A77-8F1A-C134B9477787}"/>
              </a:ext>
            </a:extLst>
          </p:cNvPr>
          <p:cNvSpPr>
            <a:spLocks noGrp="1"/>
          </p:cNvSpPr>
          <p:nvPr/>
        </p:nvSpPr>
        <p:spPr>
          <a:xfrm>
            <a:off x="714375" y="94488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7. A Silent Cafe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BB87AC5-6E27-443E-B8B8-82CC468BDD04}"/>
              </a:ext>
            </a:extLst>
          </p:cNvPr>
          <p:cNvSpPr>
            <a:spLocks noGrp="1"/>
          </p:cNvSpPr>
          <p:nvPr/>
        </p:nvSpPr>
        <p:spPr>
          <a:xfrm>
            <a:off x="1000125" y="98488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Xiufan Xia  ·  00:04:56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9C243A5-475D-4F74-8EFB-07828207AF75}"/>
              </a:ext>
            </a:extLst>
          </p:cNvPr>
          <p:cNvSpPr>
            <a:spLocks noGrp="1"/>
          </p:cNvSpPr>
          <p:nvPr/>
        </p:nvSpPr>
        <p:spPr>
          <a:xfrm>
            <a:off x="714375" y="104203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437985E-FFCD-4607-9262-B362C9BC397E}"/>
              </a:ext>
            </a:extLst>
          </p:cNvPr>
          <p:cNvSpPr>
            <a:spLocks noGrp="1"/>
          </p:cNvSpPr>
          <p:nvPr/>
        </p:nvSpPr>
        <p:spPr>
          <a:xfrm>
            <a:off x="714375" y="105156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8. A Fuchun River Conversation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2FF968-D795-42B7-8A17-1CDE38645D55}"/>
              </a:ext>
            </a:extLst>
          </p:cNvPr>
          <p:cNvSpPr>
            <a:spLocks noGrp="1"/>
          </p:cNvSpPr>
          <p:nvPr/>
        </p:nvSpPr>
        <p:spPr>
          <a:xfrm>
            <a:off x="1000125" y="109156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Yukai Wang  ·  01:03:55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68E4B3-BFC4-46D4-8CBF-38C4A2619BE3}"/>
              </a:ext>
            </a:extLst>
          </p:cNvPr>
          <p:cNvSpPr>
            <a:spLocks noGrp="1"/>
          </p:cNvSpPr>
          <p:nvPr/>
        </p:nvSpPr>
        <p:spPr>
          <a:xfrm>
            <a:off x="714375" y="114871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F27F8F-D4CE-4D04-8881-AE59A91965BF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A7A6F01-B90C-489B-9DE1-6B28BFE0A270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525437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DA5C14F-C442-4A0C-854A-A94B39B445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323850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409435-42A0-4A39-B239-0973F1C19E50}"/>
              </a:ext>
            </a:extLst>
          </p:cNvPr>
          <p:cNvSpPr>
            <a:spLocks noGrp="1"/>
          </p:cNvSpPr>
          <p:nvPr/>
        </p:nvSpPr>
        <p:spPr>
          <a:xfrm>
            <a:off x="552450" y="5905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4D267A"/>
                </a:solidFill>
              </a:defRPr>
            </a:pPr>
            <a:r>
              <a:rPr sz="1500" b="1">
                <a:solidFill>
                  <a:srgbClr val="4D267A"/>
                </a:solidFill>
              </a:rPr>
              <a:t>COLUMBUS FILM, AUTHOR &amp; PHOTOGRAPHY FESTIVAL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523F50-C850-4FC8-AB2F-B5C0EEBACFBE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8953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300" b="1">
                <a:solidFill>
                  <a:srgbClr val="4D267A"/>
                </a:solidFill>
              </a:defRPr>
            </a:pPr>
            <a:r>
              <a:rPr sz="3300" b="1">
                <a:solidFill>
                  <a:srgbClr val="4D267A"/>
                </a:solidFill>
              </a:rPr>
              <a:t>STUDENT FILM SHOWCASE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22B59-2CBC-43B6-AFA4-9E13C0D7C34B}"/>
              </a:ext>
            </a:extLst>
          </p:cNvPr>
          <p:cNvSpPr>
            <a:spLocks noGrp="1"/>
          </p:cNvSpPr>
          <p:nvPr/>
        </p:nvSpPr>
        <p:spPr>
          <a:xfrm>
            <a:off x="552450" y="1733550"/>
            <a:ext cx="904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E3B54A"/>
                </a:solidFill>
              </a:defRPr>
            </a:pPr>
            <a:r>
              <a:rPr sz="1500" b="1">
                <a:solidFill>
                  <a:srgbClr val="E3B54A"/>
                </a:solidFill>
              </a:rPr>
              <a:t>BLOCK 7  ·  THURSDAY · OCTOBER 15  ·  BALLROOM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8DB2C4-D09C-44B5-B7C2-A4CB2A88EFA0}"/>
              </a:ext>
            </a:extLst>
          </p:cNvPr>
          <p:cNvSpPr>
            <a:spLocks noGrp="1"/>
          </p:cNvSpPr>
          <p:nvPr/>
        </p:nvSpPr>
        <p:spPr>
          <a:xfrm>
            <a:off x="552450" y="2143125"/>
            <a:ext cx="3810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2:34–2:51 PM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0EBBF-3920-491A-9CDB-F3B03D861673}"/>
              </a:ext>
            </a:extLst>
          </p:cNvPr>
          <p:cNvSpPr>
            <a:spLocks noGrp="1"/>
          </p:cNvSpPr>
          <p:nvPr/>
        </p:nvSpPr>
        <p:spPr>
          <a:xfrm>
            <a:off x="552450" y="2667000"/>
            <a:ext cx="9182100" cy="28575"/>
          </a:xfrm>
          <a:prstGeom prst="rect">
            <a:avLst/>
          </a:prstGeom>
          <a:solidFill>
            <a:srgbClr val="E3B54A"/>
          </a:solidFill>
          <a:ln w="0">
            <a:solidFill>
              <a:srgbClr val="E3B54A"/>
            </a:solidFill>
            <a:prstDash val="solid"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7A7E72-0846-45CD-BF09-3F8091D1CAA0}"/>
              </a:ext>
            </a:extLst>
          </p:cNvPr>
          <p:cNvSpPr>
            <a:spLocks noGrp="1"/>
          </p:cNvSpPr>
          <p:nvPr/>
        </p:nvSpPr>
        <p:spPr>
          <a:xfrm>
            <a:off x="714375" y="304800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1. Big Smoke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73148A-7BB3-4072-9C17-42C7FF694F57}"/>
              </a:ext>
            </a:extLst>
          </p:cNvPr>
          <p:cNvSpPr>
            <a:spLocks noGrp="1"/>
          </p:cNvSpPr>
          <p:nvPr/>
        </p:nvSpPr>
        <p:spPr>
          <a:xfrm>
            <a:off x="1000125" y="344805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Zach Mason  ·  00:05:00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DC2B7A-9F8A-4828-97FF-2D3B0F38F676}"/>
              </a:ext>
            </a:extLst>
          </p:cNvPr>
          <p:cNvSpPr>
            <a:spLocks noGrp="1"/>
          </p:cNvSpPr>
          <p:nvPr/>
        </p:nvSpPr>
        <p:spPr>
          <a:xfrm>
            <a:off x="714375" y="5095875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7EB3E2-688A-48E1-BDE4-05173C6FF94D}"/>
              </a:ext>
            </a:extLst>
          </p:cNvPr>
          <p:cNvSpPr>
            <a:spLocks noGrp="1"/>
          </p:cNvSpPr>
          <p:nvPr/>
        </p:nvSpPr>
        <p:spPr>
          <a:xfrm>
            <a:off x="714375" y="519112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2. Two Truths and an 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ECBBC9C-07A3-48D0-B978-622B6270DE07}"/>
              </a:ext>
            </a:extLst>
          </p:cNvPr>
          <p:cNvSpPr>
            <a:spLocks noGrp="1"/>
          </p:cNvSpPr>
          <p:nvPr/>
        </p:nvSpPr>
        <p:spPr>
          <a:xfrm>
            <a:off x="1000125" y="559117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Zelle Bainbridge-Maurer  ·  00:05:00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60E77E-79B2-4748-91BC-F828FBD4853F}"/>
              </a:ext>
            </a:extLst>
          </p:cNvPr>
          <p:cNvSpPr>
            <a:spLocks noGrp="1"/>
          </p:cNvSpPr>
          <p:nvPr/>
        </p:nvSpPr>
        <p:spPr>
          <a:xfrm>
            <a:off x="714375" y="723900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D9A34D-3E00-4DFB-B8C2-E713341EA6AC}"/>
              </a:ext>
            </a:extLst>
          </p:cNvPr>
          <p:cNvSpPr>
            <a:spLocks noGrp="1"/>
          </p:cNvSpPr>
          <p:nvPr/>
        </p:nvSpPr>
        <p:spPr>
          <a:xfrm>
            <a:off x="714375" y="73342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3. The Fruits of Your Labor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9971A6-764A-4A28-B953-DB279E977DD8}"/>
              </a:ext>
            </a:extLst>
          </p:cNvPr>
          <p:cNvSpPr>
            <a:spLocks noGrp="1"/>
          </p:cNvSpPr>
          <p:nvPr/>
        </p:nvSpPr>
        <p:spPr>
          <a:xfrm>
            <a:off x="1000125" y="7734300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Zoe Cummings-Huddleston  ·  00:02:48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A31C252-0421-44AE-8CBE-EF495B636334}"/>
              </a:ext>
            </a:extLst>
          </p:cNvPr>
          <p:cNvSpPr>
            <a:spLocks noGrp="1"/>
          </p:cNvSpPr>
          <p:nvPr/>
        </p:nvSpPr>
        <p:spPr>
          <a:xfrm>
            <a:off x="714375" y="9382125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7C4B68-E890-4DBA-9040-3E2C42B1A645}"/>
              </a:ext>
            </a:extLst>
          </p:cNvPr>
          <p:cNvSpPr>
            <a:spLocks noGrp="1"/>
          </p:cNvSpPr>
          <p:nvPr/>
        </p:nvSpPr>
        <p:spPr>
          <a:xfrm>
            <a:off x="714375" y="9477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71224"/>
                </a:solidFill>
              </a:defRPr>
            </a:pPr>
            <a:r>
              <a:rPr sz="1875" b="1">
                <a:solidFill>
                  <a:srgbClr val="171224"/>
                </a:solidFill>
              </a:rPr>
              <a:t>4. That's My Lunch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649506-F541-4068-8BD0-C267CDB47E3D}"/>
              </a:ext>
            </a:extLst>
          </p:cNvPr>
          <p:cNvSpPr>
            <a:spLocks noGrp="1"/>
          </p:cNvSpPr>
          <p:nvPr/>
        </p:nvSpPr>
        <p:spPr>
          <a:xfrm>
            <a:off x="1000125" y="9877425"/>
            <a:ext cx="8096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746B7C"/>
                </a:solidFill>
              </a:defRPr>
            </a:pPr>
            <a:r>
              <a:rPr sz="1350" b="0">
                <a:solidFill>
                  <a:srgbClr val="746B7C"/>
                </a:solidFill>
              </a:rPr>
              <a:t>Directed by Zora Nieto  ·  00:03:33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799B71-C1EB-4DE9-8BDE-1ED2EF1EABB0}"/>
              </a:ext>
            </a:extLst>
          </p:cNvPr>
          <p:cNvSpPr>
            <a:spLocks noGrp="1"/>
          </p:cNvSpPr>
          <p:nvPr/>
        </p:nvSpPr>
        <p:spPr>
          <a:xfrm>
            <a:off x="714375" y="11525250"/>
            <a:ext cx="8572500" cy="9525"/>
          </a:xfrm>
          <a:prstGeom prst="rect">
            <a:avLst/>
          </a:prstGeom>
          <a:solidFill>
            <a:srgbClr val="DED5E4"/>
          </a:solidFill>
          <a:ln w="0">
            <a:solidFill>
              <a:srgbClr val="DED5E4"/>
            </a:solidFill>
            <a:prstDash val="solid"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24090CC-63B9-42E4-B32D-C8AB6968329C}"/>
              </a:ext>
            </a:extLst>
          </p:cNvPr>
          <p:cNvSpPr>
            <a:spLocks noGrp="1"/>
          </p:cNvSpPr>
          <p:nvPr/>
        </p:nvSpPr>
        <p:spPr>
          <a:xfrm>
            <a:off x="552450" y="12077700"/>
            <a:ext cx="666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4D267A"/>
                </a:solidFill>
              </a:defRPr>
            </a:pPr>
            <a:r>
              <a:rPr sz="1350" b="1">
                <a:solidFill>
                  <a:srgbClr val="4D267A"/>
                </a:solidFill>
              </a:rPr>
              <a:t>Celebrating the next generation of filmmakers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C14287-C85B-4DF6-BB59-A62264842AA9}"/>
              </a:ext>
            </a:extLst>
          </p:cNvPr>
          <p:cNvSpPr>
            <a:spLocks noGrp="1"/>
          </p:cNvSpPr>
          <p:nvPr/>
        </p:nvSpPr>
        <p:spPr>
          <a:xfrm>
            <a:off x="7334250" y="12077700"/>
            <a:ext cx="24003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1275" b="1">
                <a:solidFill>
                  <a:srgbClr val="4D267A"/>
                </a:solidFill>
              </a:defRPr>
            </a:pPr>
            <a:r>
              <a:rPr sz="1275" b="1">
                <a:solidFill>
                  <a:srgbClr val="4D267A"/>
                </a:solidFill>
              </a:rPr>
              <a:t>CFAP FESTIVAL 2026</a:t>
            </a:r>
          </a:p>
        </p:txBody>
      </p:sp>
    </p:spTree>
    <p:extLst>
      <p:ext uri="{BB962C8B-B14F-4D97-AF65-F5344CB8AC3E}">
        <p14:creationId xmlns:p14="http://schemas.microsoft.com/office/powerpoint/2010/main" val="188243739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2115</Words>
  <Application>Microsoft Office PowerPoint</Application>
  <DocSecurity>0</DocSecurity>
  <PresentationFormat>Custom</PresentationFormat>
  <Paragraphs>433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Danielle Smith</cp:lastModifiedBy>
  <cp:revision>1</cp:revision>
  <dcterms:created xsi:type="dcterms:W3CDTF">2026-09-24T00:57:45Z</dcterms:created>
  <dcterms:modified xsi:type="dcterms:W3CDTF">2026-09-24T23:15:57Z</dcterms:modified>
</cp:coreProperties>
</file>